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he Youngest Serif" charset="1" panose="00000500000000000000"/>
      <p:regular r:id="rId25"/>
    </p:embeddedFont>
    <p:embeddedFont>
      <p:font typeface="DejaVu Serif" charset="1" panose="02060603050605020204"/>
      <p:regular r:id="rId26"/>
    </p:embeddedFont>
    <p:embeddedFont>
      <p:font typeface="Brittany" charset="1" panose="00000000000000000000"/>
      <p:regular r:id="rId27"/>
    </p:embeddedFont>
    <p:embeddedFont>
      <p:font typeface="DejaVu Serif Bold" charset="1" panose="02060803050605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12760210" y="0"/>
            <a:ext cx="5527790" cy="10375230"/>
            <a:chOff x="0" y="0"/>
            <a:chExt cx="1455879" cy="2732571"/>
          </a:xfrm>
        </p:grpSpPr>
        <p:sp>
          <p:nvSpPr>
            <p:cNvPr name="Freeform 3" id="3"/>
            <p:cNvSpPr/>
            <p:nvPr/>
          </p:nvSpPr>
          <p:spPr>
            <a:xfrm flipH="false" flipV="false" rot="0">
              <a:off x="0" y="0"/>
              <a:ext cx="1455879" cy="2732571"/>
            </a:xfrm>
            <a:custGeom>
              <a:avLst/>
              <a:gdLst/>
              <a:ahLst/>
              <a:cxnLst/>
              <a:rect r="r" b="b" t="t" l="l"/>
              <a:pathLst>
                <a:path h="2732571" w="1455879">
                  <a:moveTo>
                    <a:pt x="0" y="0"/>
                  </a:moveTo>
                  <a:lnTo>
                    <a:pt x="1455879" y="0"/>
                  </a:lnTo>
                  <a:lnTo>
                    <a:pt x="1455879" y="2732571"/>
                  </a:lnTo>
                  <a:lnTo>
                    <a:pt x="0" y="2732571"/>
                  </a:lnTo>
                  <a:close/>
                </a:path>
              </a:pathLst>
            </a:custGeom>
            <a:solidFill>
              <a:srgbClr val="231F20"/>
            </a:solidFill>
          </p:spPr>
        </p:sp>
        <p:sp>
          <p:nvSpPr>
            <p:cNvPr name="TextBox 4" id="4"/>
            <p:cNvSpPr txBox="true"/>
            <p:nvPr/>
          </p:nvSpPr>
          <p:spPr>
            <a:xfrm>
              <a:off x="0" y="-28575"/>
              <a:ext cx="1455879" cy="2761146"/>
            </a:xfrm>
            <a:prstGeom prst="rect">
              <a:avLst/>
            </a:prstGeom>
          </p:spPr>
          <p:txBody>
            <a:bodyPr anchor="ctr" rtlCol="false" tIns="50800" lIns="50800" bIns="50800" rIns="50800"/>
            <a:lstStyle/>
            <a:p>
              <a:pPr algn="ctr">
                <a:lnSpc>
                  <a:spcPts val="2501"/>
                </a:lnSpc>
              </a:pPr>
            </a:p>
          </p:txBody>
        </p:sp>
      </p:grpSp>
      <p:grpSp>
        <p:nvGrpSpPr>
          <p:cNvPr name="Group 5" id="5"/>
          <p:cNvGrpSpPr>
            <a:grpSpLocks noChangeAspect="true"/>
          </p:cNvGrpSpPr>
          <p:nvPr/>
        </p:nvGrpSpPr>
        <p:grpSpPr>
          <a:xfrm rot="0">
            <a:off x="10959996" y="293410"/>
            <a:ext cx="5130274" cy="9700180"/>
            <a:chOff x="0" y="0"/>
            <a:chExt cx="3371850" cy="6375400"/>
          </a:xfrm>
        </p:grpSpPr>
        <p:sp>
          <p:nvSpPr>
            <p:cNvPr name="Freeform 6" id="6"/>
            <p:cNvSpPr/>
            <p:nvPr/>
          </p:nvSpPr>
          <p:spPr>
            <a:xfrm flipH="false" flipV="false" rot="0">
              <a:off x="12700" y="12700"/>
              <a:ext cx="3346450" cy="6350000"/>
            </a:xfrm>
            <a:custGeom>
              <a:avLst/>
              <a:gdLst/>
              <a:ahLst/>
              <a:cxnLst/>
              <a:rect r="r" b="b" t="t" l="l"/>
              <a:pathLst>
                <a:path h="6350000" w="334645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2"/>
              <a:stretch>
                <a:fillRect l="-54908" t="0" r="-125055" b="0"/>
              </a:stretch>
            </a:blipFill>
          </p:spPr>
        </p:sp>
        <p:sp>
          <p:nvSpPr>
            <p:cNvPr name="Freeform 7" id="7"/>
            <p:cNvSpPr/>
            <p:nvPr/>
          </p:nvSpPr>
          <p:spPr>
            <a:xfrm flipH="false" flipV="false" rot="0">
              <a:off x="0" y="0"/>
              <a:ext cx="3371850" cy="6375400"/>
            </a:xfrm>
            <a:custGeom>
              <a:avLst/>
              <a:gdLst/>
              <a:ahLst/>
              <a:cxnLst/>
              <a:rect r="r" b="b" t="t" l="l"/>
              <a:pathLst>
                <a:path h="6375400" w="337185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231F20"/>
            </a:solidFill>
          </p:spPr>
        </p:sp>
      </p:grpSp>
      <p:sp>
        <p:nvSpPr>
          <p:cNvPr name="Freeform 8" id="8"/>
          <p:cNvSpPr/>
          <p:nvPr/>
        </p:nvSpPr>
        <p:spPr>
          <a:xfrm flipH="false" flipV="false" rot="0">
            <a:off x="9222378" y="1028700"/>
            <a:ext cx="1242796" cy="1490610"/>
          </a:xfrm>
          <a:custGeom>
            <a:avLst/>
            <a:gdLst/>
            <a:ahLst/>
            <a:cxnLst/>
            <a:rect r="r" b="b" t="t" l="l"/>
            <a:pathLst>
              <a:path h="1490610" w="1242796">
                <a:moveTo>
                  <a:pt x="0" y="0"/>
                </a:moveTo>
                <a:lnTo>
                  <a:pt x="1242796" y="0"/>
                </a:lnTo>
                <a:lnTo>
                  <a:pt x="1242796" y="1490610"/>
                </a:lnTo>
                <a:lnTo>
                  <a:pt x="0" y="1490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06989" y="602353"/>
            <a:ext cx="9236787" cy="1171652"/>
          </a:xfrm>
          <a:prstGeom prst="rect">
            <a:avLst/>
          </a:prstGeom>
        </p:spPr>
        <p:txBody>
          <a:bodyPr anchor="t" rtlCol="false" tIns="0" lIns="0" bIns="0" rIns="0">
            <a:spAutoFit/>
          </a:bodyPr>
          <a:lstStyle/>
          <a:p>
            <a:pPr algn="ctr">
              <a:lnSpc>
                <a:spcPts val="4437"/>
              </a:lnSpc>
            </a:pPr>
            <a:r>
              <a:rPr lang="en-US" sz="4823">
                <a:solidFill>
                  <a:srgbClr val="8E6748"/>
                </a:solidFill>
                <a:latin typeface="The Youngest Serif"/>
                <a:ea typeface="The Youngest Serif"/>
                <a:cs typeface="The Youngest Serif"/>
                <a:sym typeface="The Youngest Serif"/>
              </a:rPr>
              <a:t>Universidad Externado de Colombia </a:t>
            </a:r>
          </a:p>
        </p:txBody>
      </p:sp>
      <p:sp>
        <p:nvSpPr>
          <p:cNvPr name="TextBox 10" id="10"/>
          <p:cNvSpPr txBox="true"/>
          <p:nvPr/>
        </p:nvSpPr>
        <p:spPr>
          <a:xfrm rot="0">
            <a:off x="1897272" y="6652007"/>
            <a:ext cx="5967207" cy="3261995"/>
          </a:xfrm>
          <a:prstGeom prst="rect">
            <a:avLst/>
          </a:prstGeom>
        </p:spPr>
        <p:txBody>
          <a:bodyPr anchor="t" rtlCol="false" tIns="0" lIns="0" bIns="0" rIns="0">
            <a:spAutoFit/>
          </a:bodyPr>
          <a:lstStyle/>
          <a:p>
            <a:pPr algn="ctr">
              <a:lnSpc>
                <a:spcPts val="2874"/>
              </a:lnSpc>
            </a:pPr>
            <a:r>
              <a:rPr lang="en-US" sz="2299">
                <a:solidFill>
                  <a:srgbClr val="000000"/>
                </a:solidFill>
                <a:latin typeface="DejaVu Serif"/>
                <a:ea typeface="DejaVu Serif"/>
                <a:cs typeface="DejaVu Serif"/>
                <a:sym typeface="DejaVu Serif"/>
              </a:rPr>
              <a:t>Integrantes:</a:t>
            </a:r>
          </a:p>
          <a:p>
            <a:pPr algn="ctr">
              <a:lnSpc>
                <a:spcPts val="2874"/>
              </a:lnSpc>
            </a:pPr>
            <a:r>
              <a:rPr lang="en-US" sz="2299">
                <a:solidFill>
                  <a:srgbClr val="000000"/>
                </a:solidFill>
                <a:latin typeface="DejaVu Serif"/>
                <a:ea typeface="DejaVu Serif"/>
                <a:cs typeface="DejaVu Serif"/>
                <a:sym typeface="DejaVu Serif"/>
              </a:rPr>
              <a:t>-</a:t>
            </a:r>
            <a:r>
              <a:rPr lang="en-US" sz="2299">
                <a:solidFill>
                  <a:srgbClr val="000000"/>
                </a:solidFill>
                <a:latin typeface="DejaVu Serif"/>
                <a:ea typeface="DejaVu Serif"/>
                <a:cs typeface="DejaVu Serif"/>
                <a:sym typeface="DejaVu Serif"/>
              </a:rPr>
              <a:t>Yuli Esquivel </a:t>
            </a:r>
          </a:p>
          <a:p>
            <a:pPr algn="ctr">
              <a:lnSpc>
                <a:spcPts val="2874"/>
              </a:lnSpc>
            </a:pPr>
            <a:r>
              <a:rPr lang="en-US" sz="2299">
                <a:solidFill>
                  <a:srgbClr val="000000"/>
                </a:solidFill>
                <a:latin typeface="DejaVu Serif"/>
                <a:ea typeface="DejaVu Serif"/>
                <a:cs typeface="DejaVu Serif"/>
                <a:sym typeface="DejaVu Serif"/>
              </a:rPr>
              <a:t>-</a:t>
            </a:r>
            <a:r>
              <a:rPr lang="en-US" sz="2299">
                <a:solidFill>
                  <a:srgbClr val="000000"/>
                </a:solidFill>
                <a:latin typeface="DejaVu Serif"/>
                <a:ea typeface="DejaVu Serif"/>
                <a:cs typeface="DejaVu Serif"/>
                <a:sym typeface="DejaVu Serif"/>
              </a:rPr>
              <a:t>María José Gonzales </a:t>
            </a:r>
          </a:p>
          <a:p>
            <a:pPr algn="ctr">
              <a:lnSpc>
                <a:spcPts val="2874"/>
              </a:lnSpc>
            </a:pPr>
          </a:p>
          <a:p>
            <a:pPr algn="ctr">
              <a:lnSpc>
                <a:spcPts val="2874"/>
              </a:lnSpc>
            </a:pPr>
            <a:r>
              <a:rPr lang="en-US" sz="2299">
                <a:solidFill>
                  <a:srgbClr val="000000"/>
                </a:solidFill>
                <a:latin typeface="DejaVu Serif"/>
                <a:ea typeface="DejaVu Serif"/>
                <a:cs typeface="DejaVu Serif"/>
                <a:sym typeface="DejaVu Serif"/>
              </a:rPr>
              <a:t>Tutor :</a:t>
            </a:r>
          </a:p>
          <a:p>
            <a:pPr algn="ctr">
              <a:lnSpc>
                <a:spcPts val="2874"/>
              </a:lnSpc>
            </a:pPr>
            <a:r>
              <a:rPr lang="en-US" sz="2299">
                <a:solidFill>
                  <a:srgbClr val="000000"/>
                </a:solidFill>
                <a:latin typeface="DejaVu Serif"/>
                <a:ea typeface="DejaVu Serif"/>
                <a:cs typeface="DejaVu Serif"/>
                <a:sym typeface="DejaVu Serif"/>
              </a:rPr>
              <a:t>Lina Maria Castro </a:t>
            </a:r>
          </a:p>
          <a:p>
            <a:pPr algn="ctr">
              <a:lnSpc>
                <a:spcPts val="2874"/>
              </a:lnSpc>
            </a:pPr>
          </a:p>
          <a:p>
            <a:pPr algn="ctr">
              <a:lnSpc>
                <a:spcPts val="2874"/>
              </a:lnSpc>
            </a:pPr>
            <a:r>
              <a:rPr lang="en-US" sz="2299">
                <a:solidFill>
                  <a:srgbClr val="000000"/>
                </a:solidFill>
                <a:latin typeface="DejaVu Serif"/>
                <a:ea typeface="DejaVu Serif"/>
                <a:cs typeface="DejaVu Serif"/>
                <a:sym typeface="DejaVu Serif"/>
              </a:rPr>
              <a:t>Facultad</a:t>
            </a:r>
          </a:p>
          <a:p>
            <a:pPr algn="ctr">
              <a:lnSpc>
                <a:spcPts val="2874"/>
              </a:lnSpc>
            </a:pPr>
            <a:r>
              <a:rPr lang="en-US" sz="2299">
                <a:solidFill>
                  <a:srgbClr val="000000"/>
                </a:solidFill>
                <a:latin typeface="DejaVu Serif"/>
                <a:ea typeface="DejaVu Serif"/>
                <a:cs typeface="DejaVu Serif"/>
                <a:sym typeface="DejaVu Serif"/>
              </a:rPr>
              <a:t>Economía </a:t>
            </a:r>
          </a:p>
        </p:txBody>
      </p:sp>
      <p:sp>
        <p:nvSpPr>
          <p:cNvPr name="TextBox 11" id="11"/>
          <p:cNvSpPr txBox="true"/>
          <p:nvPr/>
        </p:nvSpPr>
        <p:spPr>
          <a:xfrm rot="0">
            <a:off x="606989" y="2643135"/>
            <a:ext cx="9236787" cy="3419552"/>
          </a:xfrm>
          <a:prstGeom prst="rect">
            <a:avLst/>
          </a:prstGeom>
        </p:spPr>
        <p:txBody>
          <a:bodyPr anchor="t" rtlCol="false" tIns="0" lIns="0" bIns="0" rIns="0">
            <a:spAutoFit/>
          </a:bodyPr>
          <a:lstStyle/>
          <a:p>
            <a:pPr algn="ctr">
              <a:lnSpc>
                <a:spcPts val="4437"/>
              </a:lnSpc>
            </a:pPr>
            <a:r>
              <a:rPr lang="en-US" sz="4823">
                <a:solidFill>
                  <a:srgbClr val="8E6748"/>
                </a:solidFill>
                <a:latin typeface="The Youngest Serif"/>
                <a:ea typeface="The Youngest Serif"/>
                <a:cs typeface="The Youngest Serif"/>
                <a:sym typeface="The Youngest Serif"/>
              </a:rPr>
              <a:t> PROYECTO: ESTIMACIÓN DE CONDICIONES DE POBREZA USANDO VARIABLES ALTERNATIVAS AL IPM EN COLOMBIA 2024</a:t>
            </a:r>
          </a:p>
          <a:p>
            <a:pPr algn="ctr">
              <a:lnSpc>
                <a:spcPts val="443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279036" y="-748199"/>
            <a:ext cx="13594795" cy="11602987"/>
            <a:chOff x="0" y="0"/>
            <a:chExt cx="3580522" cy="3055931"/>
          </a:xfrm>
        </p:grpSpPr>
        <p:sp>
          <p:nvSpPr>
            <p:cNvPr name="Freeform 3" id="3"/>
            <p:cNvSpPr/>
            <p:nvPr/>
          </p:nvSpPr>
          <p:spPr>
            <a:xfrm flipH="false" flipV="false" rot="0">
              <a:off x="0" y="0"/>
              <a:ext cx="3580522" cy="3055931"/>
            </a:xfrm>
            <a:custGeom>
              <a:avLst/>
              <a:gdLst/>
              <a:ahLst/>
              <a:cxnLst/>
              <a:rect r="r" b="b" t="t" l="l"/>
              <a:pathLst>
                <a:path h="3055931" w="3580522">
                  <a:moveTo>
                    <a:pt x="0" y="0"/>
                  </a:moveTo>
                  <a:lnTo>
                    <a:pt x="3580522" y="0"/>
                  </a:lnTo>
                  <a:lnTo>
                    <a:pt x="3580522" y="3055931"/>
                  </a:lnTo>
                  <a:lnTo>
                    <a:pt x="0" y="3055931"/>
                  </a:lnTo>
                  <a:close/>
                </a:path>
              </a:pathLst>
            </a:custGeom>
            <a:solidFill>
              <a:srgbClr val="231F20"/>
            </a:solidFill>
          </p:spPr>
        </p:sp>
        <p:sp>
          <p:nvSpPr>
            <p:cNvPr name="TextBox 4" id="4"/>
            <p:cNvSpPr txBox="true"/>
            <p:nvPr/>
          </p:nvSpPr>
          <p:spPr>
            <a:xfrm>
              <a:off x="0" y="-28575"/>
              <a:ext cx="3580522" cy="3084506"/>
            </a:xfrm>
            <a:prstGeom prst="rect">
              <a:avLst/>
            </a:prstGeom>
          </p:spPr>
          <p:txBody>
            <a:bodyPr anchor="ctr" rtlCol="false" tIns="50800" lIns="50800" bIns="50800" rIns="50800"/>
            <a:lstStyle/>
            <a:p>
              <a:pPr algn="ctr">
                <a:lnSpc>
                  <a:spcPts val="2501"/>
                </a:lnSpc>
              </a:pPr>
            </a:p>
          </p:txBody>
        </p:sp>
      </p:grpSp>
      <p:grpSp>
        <p:nvGrpSpPr>
          <p:cNvPr name="Group 5" id="5"/>
          <p:cNvGrpSpPr>
            <a:grpSpLocks noChangeAspect="true"/>
          </p:cNvGrpSpPr>
          <p:nvPr/>
        </p:nvGrpSpPr>
        <p:grpSpPr>
          <a:xfrm rot="0">
            <a:off x="10885586" y="294445"/>
            <a:ext cx="5033763" cy="9517699"/>
            <a:chOff x="0" y="0"/>
            <a:chExt cx="3371850" cy="6375400"/>
          </a:xfrm>
        </p:grpSpPr>
        <p:sp>
          <p:nvSpPr>
            <p:cNvPr name="Freeform 6" id="6"/>
            <p:cNvSpPr/>
            <p:nvPr/>
          </p:nvSpPr>
          <p:spPr>
            <a:xfrm flipH="false" flipV="false" rot="0">
              <a:off x="12700" y="12700"/>
              <a:ext cx="3346450" cy="6350000"/>
            </a:xfrm>
            <a:custGeom>
              <a:avLst/>
              <a:gdLst/>
              <a:ahLst/>
              <a:cxnLst/>
              <a:rect r="r" b="b" t="t" l="l"/>
              <a:pathLst>
                <a:path h="6350000" w="334645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2"/>
              <a:stretch>
                <a:fillRect l="-30645" t="0" r="-30645" b="0"/>
              </a:stretch>
            </a:blipFill>
          </p:spPr>
        </p:sp>
        <p:sp>
          <p:nvSpPr>
            <p:cNvPr name="Freeform 7" id="7"/>
            <p:cNvSpPr/>
            <p:nvPr/>
          </p:nvSpPr>
          <p:spPr>
            <a:xfrm flipH="false" flipV="false" rot="0">
              <a:off x="0" y="0"/>
              <a:ext cx="3371850" cy="6375400"/>
            </a:xfrm>
            <a:custGeom>
              <a:avLst/>
              <a:gdLst/>
              <a:ahLst/>
              <a:cxnLst/>
              <a:rect r="r" b="b" t="t" l="l"/>
              <a:pathLst>
                <a:path h="6375400" w="337185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231F20"/>
            </a:solidFill>
          </p:spPr>
        </p:sp>
      </p:grpSp>
      <p:sp>
        <p:nvSpPr>
          <p:cNvPr name="TextBox 8" id="8"/>
          <p:cNvSpPr txBox="true"/>
          <p:nvPr/>
        </p:nvSpPr>
        <p:spPr>
          <a:xfrm rot="0">
            <a:off x="786822" y="3266097"/>
            <a:ext cx="10098765" cy="5516094"/>
          </a:xfrm>
          <a:prstGeom prst="rect">
            <a:avLst/>
          </a:prstGeom>
        </p:spPr>
        <p:txBody>
          <a:bodyPr anchor="t" rtlCol="false" tIns="0" lIns="0" bIns="0" rIns="0">
            <a:spAutoFit/>
          </a:bodyPr>
          <a:lstStyle/>
          <a:p>
            <a:pPr algn="l">
              <a:lnSpc>
                <a:spcPts val="4042"/>
              </a:lnSpc>
            </a:pPr>
            <a:r>
              <a:rPr lang="en-US" sz="2001" b="true">
                <a:solidFill>
                  <a:srgbClr val="E7E1DB"/>
                </a:solidFill>
                <a:latin typeface="DejaVu Serif Bold"/>
                <a:ea typeface="DejaVu Serif Bold"/>
                <a:cs typeface="DejaVu Serif Bold"/>
                <a:sym typeface="DejaVu Serif Bold"/>
              </a:rPr>
              <a:t>DANE</a:t>
            </a:r>
          </a:p>
          <a:p>
            <a:pPr algn="l" marL="432113" indent="-216057" lvl="1">
              <a:lnSpc>
                <a:spcPts val="4042"/>
              </a:lnSpc>
              <a:buFont typeface="Arial"/>
              <a:buChar char="•"/>
            </a:pPr>
            <a:r>
              <a:rPr lang="en-US" b="true" sz="2001">
                <a:solidFill>
                  <a:srgbClr val="E7E1DB"/>
                </a:solidFill>
                <a:latin typeface="DejaVu Serif Bold"/>
                <a:ea typeface="DejaVu Serif Bold"/>
                <a:cs typeface="DejaVu Serif Bold"/>
                <a:sym typeface="DejaVu Serif Bold"/>
              </a:rPr>
              <a:t>anex-PMultidimensional-Departamental-2024. Recuperado de https://www.dane.gov.co/index.php/estadisticas-por-tema/pobreza-y-condiciones-de-vida/pobreza-multidimensional</a:t>
            </a:r>
          </a:p>
          <a:p>
            <a:pPr algn="l" marL="432113" indent="-216057" lvl="1">
              <a:lnSpc>
                <a:spcPts val="4042"/>
              </a:lnSpc>
              <a:buFont typeface="Arial"/>
              <a:buChar char="•"/>
            </a:pPr>
            <a:r>
              <a:rPr lang="en-US" b="true" sz="2001">
                <a:solidFill>
                  <a:srgbClr val="E7E1DB"/>
                </a:solidFill>
                <a:latin typeface="DejaVu Serif Bold"/>
                <a:ea typeface="DejaVu Serif Bold"/>
                <a:cs typeface="DejaVu Serif Bold"/>
                <a:sym typeface="DejaVu Serif Bold"/>
              </a:rPr>
              <a:t>anex-ECV-Series-2024. Recuperado de https://www.dane.gov.co/index.php/estadisticas-por-tema/salud/calidad-de-vida-ecv/encuesta-nacional-de-calidad-de-vida-ecv-2024</a:t>
            </a:r>
          </a:p>
          <a:p>
            <a:pPr algn="l">
              <a:lnSpc>
                <a:spcPts val="4042"/>
              </a:lnSpc>
            </a:pPr>
          </a:p>
          <a:p>
            <a:pPr algn="l">
              <a:lnSpc>
                <a:spcPts val="4042"/>
              </a:lnSpc>
            </a:pPr>
          </a:p>
          <a:p>
            <a:pPr algn="l">
              <a:lnSpc>
                <a:spcPts val="4042"/>
              </a:lnSpc>
            </a:pPr>
          </a:p>
        </p:txBody>
      </p:sp>
      <p:sp>
        <p:nvSpPr>
          <p:cNvPr name="TextBox 9" id="9"/>
          <p:cNvSpPr txBox="true"/>
          <p:nvPr/>
        </p:nvSpPr>
        <p:spPr>
          <a:xfrm rot="0">
            <a:off x="786822" y="2157311"/>
            <a:ext cx="9348360" cy="699135"/>
          </a:xfrm>
          <a:prstGeom prst="rect">
            <a:avLst/>
          </a:prstGeom>
        </p:spPr>
        <p:txBody>
          <a:bodyPr anchor="t" rtlCol="false" tIns="0" lIns="0" bIns="0" rIns="0">
            <a:spAutoFit/>
          </a:bodyPr>
          <a:lstStyle/>
          <a:p>
            <a:pPr algn="l">
              <a:lnSpc>
                <a:spcPts val="4920"/>
              </a:lnSpc>
            </a:pPr>
            <a:r>
              <a:rPr lang="en-US" sz="6000">
                <a:solidFill>
                  <a:srgbClr val="E7E1DB"/>
                </a:solidFill>
                <a:latin typeface="The Youngest Serif"/>
                <a:ea typeface="The Youngest Serif"/>
                <a:cs typeface="The Youngest Serif"/>
                <a:sym typeface="The Youngest Serif"/>
              </a:rPr>
              <a:t>FUENTES UTILIZADAS </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960026"/>
            <a:chOff x="0" y="0"/>
            <a:chExt cx="4816593" cy="779595"/>
          </a:xfrm>
        </p:grpSpPr>
        <p:sp>
          <p:nvSpPr>
            <p:cNvPr name="Freeform 3" id="3"/>
            <p:cNvSpPr/>
            <p:nvPr/>
          </p:nvSpPr>
          <p:spPr>
            <a:xfrm flipH="false" flipV="false" rot="0">
              <a:off x="0" y="0"/>
              <a:ext cx="4816592" cy="779595"/>
            </a:xfrm>
            <a:custGeom>
              <a:avLst/>
              <a:gdLst/>
              <a:ahLst/>
              <a:cxnLst/>
              <a:rect r="r" b="b" t="t" l="l"/>
              <a:pathLst>
                <a:path h="779595" w="4816592">
                  <a:moveTo>
                    <a:pt x="0" y="0"/>
                  </a:moveTo>
                  <a:lnTo>
                    <a:pt x="4816592" y="0"/>
                  </a:lnTo>
                  <a:lnTo>
                    <a:pt x="4816592" y="779595"/>
                  </a:lnTo>
                  <a:lnTo>
                    <a:pt x="0" y="779595"/>
                  </a:lnTo>
                  <a:close/>
                </a:path>
              </a:pathLst>
            </a:custGeom>
            <a:solidFill>
              <a:srgbClr val="231F20"/>
            </a:solidFill>
          </p:spPr>
        </p:sp>
        <p:sp>
          <p:nvSpPr>
            <p:cNvPr name="TextBox 4" id="4"/>
            <p:cNvSpPr txBox="true"/>
            <p:nvPr/>
          </p:nvSpPr>
          <p:spPr>
            <a:xfrm>
              <a:off x="0" y="-28575"/>
              <a:ext cx="4816593" cy="808170"/>
            </a:xfrm>
            <a:prstGeom prst="rect">
              <a:avLst/>
            </a:prstGeom>
          </p:spPr>
          <p:txBody>
            <a:bodyPr anchor="ctr" rtlCol="false" tIns="50800" lIns="50800" bIns="50800" rIns="50800"/>
            <a:lstStyle/>
            <a:p>
              <a:pPr algn="ctr">
                <a:lnSpc>
                  <a:spcPts val="2501"/>
                </a:lnSpc>
              </a:pPr>
            </a:p>
          </p:txBody>
        </p:sp>
      </p:grpSp>
      <p:sp>
        <p:nvSpPr>
          <p:cNvPr name="TextBox 5" id="5"/>
          <p:cNvSpPr txBox="true"/>
          <p:nvPr/>
        </p:nvSpPr>
        <p:spPr>
          <a:xfrm rot="0">
            <a:off x="4726078" y="1285875"/>
            <a:ext cx="11138483" cy="825515"/>
          </a:xfrm>
          <a:prstGeom prst="rect">
            <a:avLst/>
          </a:prstGeom>
        </p:spPr>
        <p:txBody>
          <a:bodyPr anchor="t" rtlCol="false" tIns="0" lIns="0" bIns="0" rIns="0">
            <a:spAutoFit/>
          </a:bodyPr>
          <a:lstStyle/>
          <a:p>
            <a:pPr algn="l">
              <a:lnSpc>
                <a:spcPts val="5862"/>
              </a:lnSpc>
            </a:pPr>
            <a:r>
              <a:rPr lang="en-US" sz="7148">
                <a:solidFill>
                  <a:srgbClr val="E7E1DB"/>
                </a:solidFill>
                <a:latin typeface="The Youngest Serif"/>
                <a:ea typeface="The Youngest Serif"/>
                <a:cs typeface="The Youngest Serif"/>
                <a:sym typeface="The Youngest Serif"/>
              </a:rPr>
              <a:t>REGRESIÓN LINEAL</a:t>
            </a:r>
          </a:p>
        </p:txBody>
      </p:sp>
      <p:sp>
        <p:nvSpPr>
          <p:cNvPr name="TextBox 6" id="6"/>
          <p:cNvSpPr txBox="true"/>
          <p:nvPr/>
        </p:nvSpPr>
        <p:spPr>
          <a:xfrm rot="0">
            <a:off x="3858656" y="4049375"/>
            <a:ext cx="11512736" cy="4966790"/>
          </a:xfrm>
          <a:prstGeom prst="rect">
            <a:avLst/>
          </a:prstGeom>
        </p:spPr>
        <p:txBody>
          <a:bodyPr anchor="t" rtlCol="false" tIns="0" lIns="0" bIns="0" rIns="0">
            <a:spAutoFit/>
          </a:bodyPr>
          <a:lstStyle/>
          <a:p>
            <a:pPr algn="l" marL="691649" indent="-345824" lvl="1">
              <a:lnSpc>
                <a:spcPts val="4004"/>
              </a:lnSpc>
              <a:buFont typeface="Arial"/>
              <a:buChar char="•"/>
            </a:pPr>
            <a:r>
              <a:rPr lang="en-US" sz="3203">
                <a:solidFill>
                  <a:srgbClr val="000000"/>
                </a:solidFill>
                <a:latin typeface="DejaVu Serif"/>
                <a:ea typeface="DejaVu Serif"/>
                <a:cs typeface="DejaVu Serif"/>
                <a:sym typeface="DejaVu Serif"/>
              </a:rPr>
              <a:t>Para responder a esta pregunta, empleamos el método estadístico de regresión lineal. Este enfoque nos permitió analizar sistemáticamente la relación entre veintidós variables diferentes y el IPM. La regresión lineal no solo identifica qué variables tienen una conexión significativa con la pobreza, sino que también cuantifica la fuerza de esta relación y establece un nivel de confianza estadística para cada hallazgo.</a:t>
            </a:r>
          </a:p>
          <a:p>
            <a:pPr algn="l">
              <a:lnSpc>
                <a:spcPts val="400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sp>
        <p:nvSpPr>
          <p:cNvPr name="Freeform 2" id="2"/>
          <p:cNvSpPr/>
          <p:nvPr/>
        </p:nvSpPr>
        <p:spPr>
          <a:xfrm flipH="false" flipV="false" rot="0">
            <a:off x="5620347" y="270120"/>
            <a:ext cx="7047306" cy="4580749"/>
          </a:xfrm>
          <a:custGeom>
            <a:avLst/>
            <a:gdLst/>
            <a:ahLst/>
            <a:cxnLst/>
            <a:rect r="r" b="b" t="t" l="l"/>
            <a:pathLst>
              <a:path h="4580749" w="7047306">
                <a:moveTo>
                  <a:pt x="0" y="0"/>
                </a:moveTo>
                <a:lnTo>
                  <a:pt x="7047306" y="0"/>
                </a:lnTo>
                <a:lnTo>
                  <a:pt x="7047306" y="4580749"/>
                </a:lnTo>
                <a:lnTo>
                  <a:pt x="0" y="4580749"/>
                </a:lnTo>
                <a:lnTo>
                  <a:pt x="0" y="0"/>
                </a:lnTo>
                <a:close/>
              </a:path>
            </a:pathLst>
          </a:custGeom>
          <a:blipFill>
            <a:blip r:embed="rId2"/>
            <a:stretch>
              <a:fillRect l="0" t="0" r="0" b="0"/>
            </a:stretch>
          </a:blipFill>
        </p:spPr>
      </p:sp>
      <p:sp>
        <p:nvSpPr>
          <p:cNvPr name="Freeform 3" id="3"/>
          <p:cNvSpPr/>
          <p:nvPr/>
        </p:nvSpPr>
        <p:spPr>
          <a:xfrm flipH="false" flipV="false" rot="0">
            <a:off x="3688988" y="5143500"/>
            <a:ext cx="11757225" cy="4864552"/>
          </a:xfrm>
          <a:custGeom>
            <a:avLst/>
            <a:gdLst/>
            <a:ahLst/>
            <a:cxnLst/>
            <a:rect r="r" b="b" t="t" l="l"/>
            <a:pathLst>
              <a:path h="4864552" w="11757225">
                <a:moveTo>
                  <a:pt x="0" y="0"/>
                </a:moveTo>
                <a:lnTo>
                  <a:pt x="11757225" y="0"/>
                </a:lnTo>
                <a:lnTo>
                  <a:pt x="11757225" y="4864552"/>
                </a:lnTo>
                <a:lnTo>
                  <a:pt x="0" y="4864552"/>
                </a:lnTo>
                <a:lnTo>
                  <a:pt x="0" y="0"/>
                </a:lnTo>
                <a:close/>
              </a:path>
            </a:pathLst>
          </a:custGeom>
          <a:blipFill>
            <a:blip r:embed="rId3"/>
            <a:stretch>
              <a:fillRect l="0" t="0" r="0" b="0"/>
            </a:stretch>
          </a:blipFill>
        </p:spPr>
      </p:sp>
      <p:grpSp>
        <p:nvGrpSpPr>
          <p:cNvPr name="Group 4" id="4"/>
          <p:cNvGrpSpPr/>
          <p:nvPr/>
        </p:nvGrpSpPr>
        <p:grpSpPr>
          <a:xfrm rot="-5400000">
            <a:off x="-8192243" y="3698480"/>
            <a:ext cx="18441886" cy="2890041"/>
            <a:chOff x="0" y="0"/>
            <a:chExt cx="4857122" cy="761163"/>
          </a:xfrm>
        </p:grpSpPr>
        <p:sp>
          <p:nvSpPr>
            <p:cNvPr name="Freeform 5" id="5"/>
            <p:cNvSpPr/>
            <p:nvPr/>
          </p:nvSpPr>
          <p:spPr>
            <a:xfrm flipH="false" flipV="false" rot="0">
              <a:off x="0" y="0"/>
              <a:ext cx="4857122" cy="761163"/>
            </a:xfrm>
            <a:custGeom>
              <a:avLst/>
              <a:gdLst/>
              <a:ahLst/>
              <a:cxnLst/>
              <a:rect r="r" b="b" t="t" l="l"/>
              <a:pathLst>
                <a:path h="761163" w="4857122">
                  <a:moveTo>
                    <a:pt x="0" y="0"/>
                  </a:moveTo>
                  <a:lnTo>
                    <a:pt x="4857122" y="0"/>
                  </a:lnTo>
                  <a:lnTo>
                    <a:pt x="4857122" y="761163"/>
                  </a:lnTo>
                  <a:lnTo>
                    <a:pt x="0" y="761163"/>
                  </a:lnTo>
                  <a:close/>
                </a:path>
              </a:pathLst>
            </a:custGeom>
            <a:solidFill>
              <a:srgbClr val="231F20"/>
            </a:solidFill>
          </p:spPr>
        </p:sp>
        <p:sp>
          <p:nvSpPr>
            <p:cNvPr name="TextBox 6" id="6"/>
            <p:cNvSpPr txBox="true"/>
            <p:nvPr/>
          </p:nvSpPr>
          <p:spPr>
            <a:xfrm>
              <a:off x="0" y="-28575"/>
              <a:ext cx="4857122" cy="789738"/>
            </a:xfrm>
            <a:prstGeom prst="rect">
              <a:avLst/>
            </a:prstGeom>
          </p:spPr>
          <p:txBody>
            <a:bodyPr anchor="ctr" rtlCol="false" tIns="50800" lIns="50800" bIns="50800" rIns="50800"/>
            <a:lstStyle/>
            <a:p>
              <a:pPr algn="ctr">
                <a:lnSpc>
                  <a:spcPts val="2501"/>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sp>
        <p:nvSpPr>
          <p:cNvPr name="Freeform 2" id="2"/>
          <p:cNvSpPr/>
          <p:nvPr/>
        </p:nvSpPr>
        <p:spPr>
          <a:xfrm flipH="false" flipV="false" rot="0">
            <a:off x="3358310" y="135060"/>
            <a:ext cx="11301259" cy="5396351"/>
          </a:xfrm>
          <a:custGeom>
            <a:avLst/>
            <a:gdLst/>
            <a:ahLst/>
            <a:cxnLst/>
            <a:rect r="r" b="b" t="t" l="l"/>
            <a:pathLst>
              <a:path h="5396351" w="11301259">
                <a:moveTo>
                  <a:pt x="0" y="0"/>
                </a:moveTo>
                <a:lnTo>
                  <a:pt x="11301259" y="0"/>
                </a:lnTo>
                <a:lnTo>
                  <a:pt x="11301259" y="5396351"/>
                </a:lnTo>
                <a:lnTo>
                  <a:pt x="0" y="5396351"/>
                </a:lnTo>
                <a:lnTo>
                  <a:pt x="0" y="0"/>
                </a:lnTo>
                <a:close/>
              </a:path>
            </a:pathLst>
          </a:custGeom>
          <a:blipFill>
            <a:blip r:embed="rId2"/>
            <a:stretch>
              <a:fillRect l="0" t="0" r="0" b="0"/>
            </a:stretch>
          </a:blipFill>
        </p:spPr>
      </p:sp>
      <p:sp>
        <p:nvSpPr>
          <p:cNvPr name="Freeform 3" id="3"/>
          <p:cNvSpPr/>
          <p:nvPr/>
        </p:nvSpPr>
        <p:spPr>
          <a:xfrm flipH="false" flipV="false" rot="0">
            <a:off x="3358310" y="5531411"/>
            <a:ext cx="11301259" cy="4520504"/>
          </a:xfrm>
          <a:custGeom>
            <a:avLst/>
            <a:gdLst/>
            <a:ahLst/>
            <a:cxnLst/>
            <a:rect r="r" b="b" t="t" l="l"/>
            <a:pathLst>
              <a:path h="4520504" w="11301259">
                <a:moveTo>
                  <a:pt x="0" y="0"/>
                </a:moveTo>
                <a:lnTo>
                  <a:pt x="11301259" y="0"/>
                </a:lnTo>
                <a:lnTo>
                  <a:pt x="11301259" y="4520504"/>
                </a:lnTo>
                <a:lnTo>
                  <a:pt x="0" y="4520504"/>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960026"/>
            <a:chOff x="0" y="0"/>
            <a:chExt cx="4816593" cy="779595"/>
          </a:xfrm>
        </p:grpSpPr>
        <p:sp>
          <p:nvSpPr>
            <p:cNvPr name="Freeform 3" id="3"/>
            <p:cNvSpPr/>
            <p:nvPr/>
          </p:nvSpPr>
          <p:spPr>
            <a:xfrm flipH="false" flipV="false" rot="0">
              <a:off x="0" y="0"/>
              <a:ext cx="4816592" cy="779595"/>
            </a:xfrm>
            <a:custGeom>
              <a:avLst/>
              <a:gdLst/>
              <a:ahLst/>
              <a:cxnLst/>
              <a:rect r="r" b="b" t="t" l="l"/>
              <a:pathLst>
                <a:path h="779595" w="4816592">
                  <a:moveTo>
                    <a:pt x="0" y="0"/>
                  </a:moveTo>
                  <a:lnTo>
                    <a:pt x="4816592" y="0"/>
                  </a:lnTo>
                  <a:lnTo>
                    <a:pt x="4816592" y="779595"/>
                  </a:lnTo>
                  <a:lnTo>
                    <a:pt x="0" y="779595"/>
                  </a:lnTo>
                  <a:close/>
                </a:path>
              </a:pathLst>
            </a:custGeom>
            <a:solidFill>
              <a:srgbClr val="231F20"/>
            </a:solidFill>
          </p:spPr>
        </p:sp>
        <p:sp>
          <p:nvSpPr>
            <p:cNvPr name="TextBox 4" id="4"/>
            <p:cNvSpPr txBox="true"/>
            <p:nvPr/>
          </p:nvSpPr>
          <p:spPr>
            <a:xfrm>
              <a:off x="0" y="-28575"/>
              <a:ext cx="4816593" cy="808170"/>
            </a:xfrm>
            <a:prstGeom prst="rect">
              <a:avLst/>
            </a:prstGeom>
          </p:spPr>
          <p:txBody>
            <a:bodyPr anchor="ctr" rtlCol="false" tIns="50800" lIns="50800" bIns="50800" rIns="50800"/>
            <a:lstStyle/>
            <a:p>
              <a:pPr algn="ctr">
                <a:lnSpc>
                  <a:spcPts val="2501"/>
                </a:lnSpc>
              </a:pPr>
            </a:p>
          </p:txBody>
        </p:sp>
      </p:grpSp>
      <p:sp>
        <p:nvSpPr>
          <p:cNvPr name="TextBox 5" id="5"/>
          <p:cNvSpPr txBox="true"/>
          <p:nvPr/>
        </p:nvSpPr>
        <p:spPr>
          <a:xfrm rot="0">
            <a:off x="4726078" y="1285875"/>
            <a:ext cx="11138483" cy="825515"/>
          </a:xfrm>
          <a:prstGeom prst="rect">
            <a:avLst/>
          </a:prstGeom>
        </p:spPr>
        <p:txBody>
          <a:bodyPr anchor="t" rtlCol="false" tIns="0" lIns="0" bIns="0" rIns="0">
            <a:spAutoFit/>
          </a:bodyPr>
          <a:lstStyle/>
          <a:p>
            <a:pPr algn="l">
              <a:lnSpc>
                <a:spcPts val="5862"/>
              </a:lnSpc>
            </a:pPr>
            <a:r>
              <a:rPr lang="en-US" sz="7148">
                <a:solidFill>
                  <a:srgbClr val="E7E1DB"/>
                </a:solidFill>
                <a:latin typeface="The Youngest Serif"/>
                <a:ea typeface="The Youngest Serif"/>
                <a:cs typeface="The Youngest Serif"/>
                <a:sym typeface="The Youngest Serif"/>
              </a:rPr>
              <a:t>ARBOL DE DECISIÓN </a:t>
            </a:r>
          </a:p>
        </p:txBody>
      </p:sp>
      <p:sp>
        <p:nvSpPr>
          <p:cNvPr name="TextBox 6" id="6"/>
          <p:cNvSpPr txBox="true"/>
          <p:nvPr/>
        </p:nvSpPr>
        <p:spPr>
          <a:xfrm rot="0">
            <a:off x="3858656" y="4049375"/>
            <a:ext cx="11512736" cy="4470934"/>
          </a:xfrm>
          <a:prstGeom prst="rect">
            <a:avLst/>
          </a:prstGeom>
        </p:spPr>
        <p:txBody>
          <a:bodyPr anchor="t" rtlCol="false" tIns="0" lIns="0" bIns="0" rIns="0">
            <a:spAutoFit/>
          </a:bodyPr>
          <a:lstStyle/>
          <a:p>
            <a:pPr algn="l" marL="691649" indent="-345824" lvl="1">
              <a:lnSpc>
                <a:spcPts val="4004"/>
              </a:lnSpc>
              <a:buFont typeface="Arial"/>
              <a:buChar char="•"/>
            </a:pPr>
            <a:r>
              <a:rPr lang="en-US" sz="3203">
                <a:solidFill>
                  <a:srgbClr val="000000"/>
                </a:solidFill>
                <a:latin typeface="DejaVu Serif"/>
                <a:ea typeface="DejaVu Serif"/>
                <a:cs typeface="DejaVu Serif"/>
                <a:sym typeface="DejaVu Serif"/>
              </a:rPr>
              <a:t>Se implementó el método de Árboles de Decisión por su capacidad para capturar relaciones no lineales entre variables predictoras y el IPM, identificar puntos de corte óptimos y descubrir interacciones entre variables. Este enfoque genera reglas de decisión interpretables, útiles para la recolección de datos y el diseño de políticas públicas.</a:t>
            </a:r>
          </a:p>
          <a:p>
            <a:pPr algn="l">
              <a:lnSpc>
                <a:spcPts val="400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sp>
        <p:nvSpPr>
          <p:cNvPr name="Freeform 2" id="2"/>
          <p:cNvSpPr/>
          <p:nvPr/>
        </p:nvSpPr>
        <p:spPr>
          <a:xfrm flipH="false" flipV="false" rot="0">
            <a:off x="252828" y="367047"/>
            <a:ext cx="9345595" cy="5315307"/>
          </a:xfrm>
          <a:custGeom>
            <a:avLst/>
            <a:gdLst/>
            <a:ahLst/>
            <a:cxnLst/>
            <a:rect r="r" b="b" t="t" l="l"/>
            <a:pathLst>
              <a:path h="5315307" w="9345595">
                <a:moveTo>
                  <a:pt x="0" y="0"/>
                </a:moveTo>
                <a:lnTo>
                  <a:pt x="9345595" y="0"/>
                </a:lnTo>
                <a:lnTo>
                  <a:pt x="9345595" y="5315306"/>
                </a:lnTo>
                <a:lnTo>
                  <a:pt x="0" y="5315306"/>
                </a:lnTo>
                <a:lnTo>
                  <a:pt x="0" y="0"/>
                </a:lnTo>
                <a:close/>
              </a:path>
            </a:pathLst>
          </a:custGeom>
          <a:blipFill>
            <a:blip r:embed="rId2"/>
            <a:stretch>
              <a:fillRect l="0" t="0" r="0" b="0"/>
            </a:stretch>
          </a:blipFill>
        </p:spPr>
      </p:sp>
      <p:sp>
        <p:nvSpPr>
          <p:cNvPr name="Freeform 3" id="3"/>
          <p:cNvSpPr/>
          <p:nvPr/>
        </p:nvSpPr>
        <p:spPr>
          <a:xfrm flipH="false" flipV="false" rot="0">
            <a:off x="8570571" y="4316433"/>
            <a:ext cx="9128053" cy="5762083"/>
          </a:xfrm>
          <a:custGeom>
            <a:avLst/>
            <a:gdLst/>
            <a:ahLst/>
            <a:cxnLst/>
            <a:rect r="r" b="b" t="t" l="l"/>
            <a:pathLst>
              <a:path h="5762083" w="9128053">
                <a:moveTo>
                  <a:pt x="0" y="0"/>
                </a:moveTo>
                <a:lnTo>
                  <a:pt x="9128053" y="0"/>
                </a:lnTo>
                <a:lnTo>
                  <a:pt x="9128053" y="5762083"/>
                </a:lnTo>
                <a:lnTo>
                  <a:pt x="0" y="5762083"/>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960026"/>
            <a:chOff x="0" y="0"/>
            <a:chExt cx="4816593" cy="779595"/>
          </a:xfrm>
        </p:grpSpPr>
        <p:sp>
          <p:nvSpPr>
            <p:cNvPr name="Freeform 3" id="3"/>
            <p:cNvSpPr/>
            <p:nvPr/>
          </p:nvSpPr>
          <p:spPr>
            <a:xfrm flipH="false" flipV="false" rot="0">
              <a:off x="0" y="0"/>
              <a:ext cx="4816592" cy="779595"/>
            </a:xfrm>
            <a:custGeom>
              <a:avLst/>
              <a:gdLst/>
              <a:ahLst/>
              <a:cxnLst/>
              <a:rect r="r" b="b" t="t" l="l"/>
              <a:pathLst>
                <a:path h="779595" w="4816592">
                  <a:moveTo>
                    <a:pt x="0" y="0"/>
                  </a:moveTo>
                  <a:lnTo>
                    <a:pt x="4816592" y="0"/>
                  </a:lnTo>
                  <a:lnTo>
                    <a:pt x="4816592" y="779595"/>
                  </a:lnTo>
                  <a:lnTo>
                    <a:pt x="0" y="779595"/>
                  </a:lnTo>
                  <a:close/>
                </a:path>
              </a:pathLst>
            </a:custGeom>
            <a:solidFill>
              <a:srgbClr val="231F20"/>
            </a:solidFill>
          </p:spPr>
        </p:sp>
        <p:sp>
          <p:nvSpPr>
            <p:cNvPr name="TextBox 4" id="4"/>
            <p:cNvSpPr txBox="true"/>
            <p:nvPr/>
          </p:nvSpPr>
          <p:spPr>
            <a:xfrm>
              <a:off x="0" y="-28575"/>
              <a:ext cx="4816593" cy="808170"/>
            </a:xfrm>
            <a:prstGeom prst="rect">
              <a:avLst/>
            </a:prstGeom>
          </p:spPr>
          <p:txBody>
            <a:bodyPr anchor="ctr" rtlCol="false" tIns="50800" lIns="50800" bIns="50800" rIns="50800"/>
            <a:lstStyle/>
            <a:p>
              <a:pPr algn="ctr">
                <a:lnSpc>
                  <a:spcPts val="2501"/>
                </a:lnSpc>
              </a:pPr>
            </a:p>
          </p:txBody>
        </p:sp>
      </p:grpSp>
      <p:sp>
        <p:nvSpPr>
          <p:cNvPr name="TextBox 5" id="5"/>
          <p:cNvSpPr txBox="true"/>
          <p:nvPr/>
        </p:nvSpPr>
        <p:spPr>
          <a:xfrm rot="0">
            <a:off x="7476076" y="1489068"/>
            <a:ext cx="11138483" cy="825515"/>
          </a:xfrm>
          <a:prstGeom prst="rect">
            <a:avLst/>
          </a:prstGeom>
        </p:spPr>
        <p:txBody>
          <a:bodyPr anchor="t" rtlCol="false" tIns="0" lIns="0" bIns="0" rIns="0">
            <a:spAutoFit/>
          </a:bodyPr>
          <a:lstStyle/>
          <a:p>
            <a:pPr algn="l">
              <a:lnSpc>
                <a:spcPts val="5862"/>
              </a:lnSpc>
            </a:pPr>
            <a:r>
              <a:rPr lang="en-US" sz="7148">
                <a:solidFill>
                  <a:srgbClr val="E7E1DB"/>
                </a:solidFill>
                <a:latin typeface="The Youngest Serif"/>
                <a:ea typeface="The Youngest Serif"/>
                <a:cs typeface="The Youngest Serif"/>
                <a:sym typeface="The Youngest Serif"/>
              </a:rPr>
              <a:t>K-NN</a:t>
            </a:r>
          </a:p>
        </p:txBody>
      </p:sp>
      <p:sp>
        <p:nvSpPr>
          <p:cNvPr name="TextBox 6" id="6"/>
          <p:cNvSpPr txBox="true"/>
          <p:nvPr/>
        </p:nvSpPr>
        <p:spPr>
          <a:xfrm rot="0">
            <a:off x="3858656" y="3470428"/>
            <a:ext cx="11512736" cy="5958502"/>
          </a:xfrm>
          <a:prstGeom prst="rect">
            <a:avLst/>
          </a:prstGeom>
        </p:spPr>
        <p:txBody>
          <a:bodyPr anchor="t" rtlCol="false" tIns="0" lIns="0" bIns="0" rIns="0">
            <a:spAutoFit/>
          </a:bodyPr>
          <a:lstStyle/>
          <a:p>
            <a:pPr algn="l" marL="691649" indent="-345824" lvl="1">
              <a:lnSpc>
                <a:spcPts val="4004"/>
              </a:lnSpc>
              <a:buFont typeface="Arial"/>
              <a:buChar char="•"/>
            </a:pPr>
            <a:r>
              <a:rPr lang="en-US" sz="3203">
                <a:solidFill>
                  <a:srgbClr val="000000"/>
                </a:solidFill>
                <a:latin typeface="DejaVu Serif"/>
                <a:ea typeface="DejaVu Serif"/>
                <a:cs typeface="DejaVu Serif"/>
                <a:sym typeface="DejaVu Serif"/>
              </a:rPr>
              <a:t>Se implementó el método K-Nearest Neighbors por su capacidad para identificar patrones basados en similitud entre observaciones, aprovechando el principio de que territorios con características socioeconómicas similares deberían presentar niveles de pobreza multidimensional comparables. Esta aproximación permite capturar relaciones complejas sin asumir formas funcionales específicas entre predictores y el IPM, utilizando la proximidad en el espacio multivariado para generar estimaciones</a:t>
            </a:r>
          </a:p>
          <a:p>
            <a:pPr algn="l">
              <a:lnSpc>
                <a:spcPts val="4004"/>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sp>
        <p:nvSpPr>
          <p:cNvPr name="Freeform 2" id="2"/>
          <p:cNvSpPr/>
          <p:nvPr/>
        </p:nvSpPr>
        <p:spPr>
          <a:xfrm flipH="false" flipV="false" rot="0">
            <a:off x="-165413" y="351503"/>
            <a:ext cx="11301259" cy="6173313"/>
          </a:xfrm>
          <a:custGeom>
            <a:avLst/>
            <a:gdLst/>
            <a:ahLst/>
            <a:cxnLst/>
            <a:rect r="r" b="b" t="t" l="l"/>
            <a:pathLst>
              <a:path h="6173313" w="11301259">
                <a:moveTo>
                  <a:pt x="0" y="0"/>
                </a:moveTo>
                <a:lnTo>
                  <a:pt x="11301259" y="0"/>
                </a:lnTo>
                <a:lnTo>
                  <a:pt x="11301259" y="6173313"/>
                </a:lnTo>
                <a:lnTo>
                  <a:pt x="0" y="6173313"/>
                </a:lnTo>
                <a:lnTo>
                  <a:pt x="0" y="0"/>
                </a:lnTo>
                <a:close/>
              </a:path>
            </a:pathLst>
          </a:custGeom>
          <a:blipFill>
            <a:blip r:embed="rId2"/>
            <a:stretch>
              <a:fillRect l="0" t="0" r="0" b="0"/>
            </a:stretch>
          </a:blipFill>
        </p:spPr>
      </p:sp>
      <p:sp>
        <p:nvSpPr>
          <p:cNvPr name="Freeform 3" id="3"/>
          <p:cNvSpPr/>
          <p:nvPr/>
        </p:nvSpPr>
        <p:spPr>
          <a:xfrm flipH="false" flipV="false" rot="0">
            <a:off x="10248457" y="5335250"/>
            <a:ext cx="7501950" cy="4744983"/>
          </a:xfrm>
          <a:custGeom>
            <a:avLst/>
            <a:gdLst/>
            <a:ahLst/>
            <a:cxnLst/>
            <a:rect r="r" b="b" t="t" l="l"/>
            <a:pathLst>
              <a:path h="4744983" w="7501950">
                <a:moveTo>
                  <a:pt x="0" y="0"/>
                </a:moveTo>
                <a:lnTo>
                  <a:pt x="7501950" y="0"/>
                </a:lnTo>
                <a:lnTo>
                  <a:pt x="7501950" y="4744983"/>
                </a:lnTo>
                <a:lnTo>
                  <a:pt x="0" y="4744983"/>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0" y="-139820"/>
            <a:ext cx="18441886" cy="2890041"/>
            <a:chOff x="0" y="0"/>
            <a:chExt cx="4857122" cy="761163"/>
          </a:xfrm>
        </p:grpSpPr>
        <p:sp>
          <p:nvSpPr>
            <p:cNvPr name="Freeform 3" id="3"/>
            <p:cNvSpPr/>
            <p:nvPr/>
          </p:nvSpPr>
          <p:spPr>
            <a:xfrm flipH="false" flipV="false" rot="0">
              <a:off x="0" y="0"/>
              <a:ext cx="4857122" cy="761163"/>
            </a:xfrm>
            <a:custGeom>
              <a:avLst/>
              <a:gdLst/>
              <a:ahLst/>
              <a:cxnLst/>
              <a:rect r="r" b="b" t="t" l="l"/>
              <a:pathLst>
                <a:path h="761163" w="4857122">
                  <a:moveTo>
                    <a:pt x="0" y="0"/>
                  </a:moveTo>
                  <a:lnTo>
                    <a:pt x="4857122" y="0"/>
                  </a:lnTo>
                  <a:lnTo>
                    <a:pt x="4857122" y="761163"/>
                  </a:lnTo>
                  <a:lnTo>
                    <a:pt x="0" y="761163"/>
                  </a:lnTo>
                  <a:close/>
                </a:path>
              </a:pathLst>
            </a:custGeom>
            <a:solidFill>
              <a:srgbClr val="231F20"/>
            </a:solidFill>
          </p:spPr>
        </p:sp>
        <p:sp>
          <p:nvSpPr>
            <p:cNvPr name="TextBox 4" id="4"/>
            <p:cNvSpPr txBox="true"/>
            <p:nvPr/>
          </p:nvSpPr>
          <p:spPr>
            <a:xfrm>
              <a:off x="0" y="-28575"/>
              <a:ext cx="4857122" cy="789738"/>
            </a:xfrm>
            <a:prstGeom prst="rect">
              <a:avLst/>
            </a:prstGeom>
          </p:spPr>
          <p:txBody>
            <a:bodyPr anchor="ctr" rtlCol="false" tIns="50800" lIns="50800" bIns="50800" rIns="50800"/>
            <a:lstStyle/>
            <a:p>
              <a:pPr algn="ctr">
                <a:lnSpc>
                  <a:spcPts val="2501"/>
                </a:lnSpc>
              </a:pPr>
            </a:p>
          </p:txBody>
        </p:sp>
      </p:grpSp>
      <p:sp>
        <p:nvSpPr>
          <p:cNvPr name="Freeform 5" id="5"/>
          <p:cNvSpPr/>
          <p:nvPr/>
        </p:nvSpPr>
        <p:spPr>
          <a:xfrm flipH="false" flipV="false" rot="0">
            <a:off x="15685389" y="181966"/>
            <a:ext cx="2602611" cy="4114800"/>
          </a:xfrm>
          <a:custGeom>
            <a:avLst/>
            <a:gdLst/>
            <a:ahLst/>
            <a:cxnLst/>
            <a:rect r="r" b="b" t="t" l="l"/>
            <a:pathLst>
              <a:path h="4114800" w="2602611">
                <a:moveTo>
                  <a:pt x="0" y="0"/>
                </a:moveTo>
                <a:lnTo>
                  <a:pt x="2602611" y="0"/>
                </a:lnTo>
                <a:lnTo>
                  <a:pt x="260261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49661" y="4150117"/>
            <a:ext cx="7843706" cy="5880011"/>
          </a:xfrm>
          <a:prstGeom prst="rect">
            <a:avLst/>
          </a:prstGeom>
        </p:spPr>
        <p:txBody>
          <a:bodyPr anchor="t" rtlCol="false" tIns="0" lIns="0" bIns="0" rIns="0">
            <a:spAutoFit/>
          </a:bodyPr>
          <a:lstStyle/>
          <a:p>
            <a:pPr algn="l">
              <a:lnSpc>
                <a:spcPts val="3086"/>
              </a:lnSpc>
            </a:pPr>
            <a:r>
              <a:rPr lang="en-US" sz="2911">
                <a:solidFill>
                  <a:srgbClr val="000000"/>
                </a:solidFill>
                <a:latin typeface="The Youngest Serif"/>
                <a:ea typeface="The Youngest Serif"/>
                <a:cs typeface="The Youngest Serif"/>
                <a:sym typeface="The Youngest Serif"/>
              </a:rPr>
              <a:t>Este estudio demuestra que sí es viable implementar un sistema de variables proxy para estimar la pobreza multidimensional en Colombia, logrando el objetivo central de agilizar el monitoreo, reducir costos operativos y facilitar análisis más frecuentes, sin comprometer la precisión en la identificación de poblaciones vulnerables. Los resultados identifican el acceso a internet, los servicios de telecomunicaciones y la infraestructura básica como las variables más confiables y prácticas para este fin, ofreciendo a los gobiernos locales una herramienta accesible que optimiza recursos y mejora la focalización de políticas públicas contra la pobreza.</a:t>
            </a:r>
          </a:p>
        </p:txBody>
      </p:sp>
      <p:sp>
        <p:nvSpPr>
          <p:cNvPr name="TextBox 7" id="7"/>
          <p:cNvSpPr txBox="true"/>
          <p:nvPr/>
        </p:nvSpPr>
        <p:spPr>
          <a:xfrm rot="0">
            <a:off x="2077608" y="2282771"/>
            <a:ext cx="14427420" cy="1354001"/>
          </a:xfrm>
          <a:prstGeom prst="rect">
            <a:avLst/>
          </a:prstGeom>
        </p:spPr>
        <p:txBody>
          <a:bodyPr anchor="t" rtlCol="false" tIns="0" lIns="0" bIns="0" rIns="0">
            <a:spAutoFit/>
          </a:bodyPr>
          <a:lstStyle/>
          <a:p>
            <a:pPr algn="ctr">
              <a:lnSpc>
                <a:spcPts val="9573"/>
              </a:lnSpc>
            </a:pPr>
            <a:r>
              <a:rPr lang="en-US" sz="11674">
                <a:solidFill>
                  <a:srgbClr val="E7E1DB"/>
                </a:solidFill>
                <a:latin typeface="The Youngest Serif"/>
                <a:ea typeface="The Youngest Serif"/>
                <a:cs typeface="The Youngest Serif"/>
                <a:sym typeface="The Youngest Serif"/>
              </a:rPr>
              <a:t>CONCLUSIONES</a:t>
            </a:r>
          </a:p>
        </p:txBody>
      </p:sp>
      <p:sp>
        <p:nvSpPr>
          <p:cNvPr name="TextBox 8" id="8"/>
          <p:cNvSpPr txBox="true"/>
          <p:nvPr/>
        </p:nvSpPr>
        <p:spPr>
          <a:xfrm rot="0">
            <a:off x="2207772" y="2430338"/>
            <a:ext cx="14427420" cy="1354001"/>
          </a:xfrm>
          <a:prstGeom prst="rect">
            <a:avLst/>
          </a:prstGeom>
        </p:spPr>
        <p:txBody>
          <a:bodyPr anchor="t" rtlCol="false" tIns="0" lIns="0" bIns="0" rIns="0">
            <a:spAutoFit/>
          </a:bodyPr>
          <a:lstStyle/>
          <a:p>
            <a:pPr algn="ctr">
              <a:lnSpc>
                <a:spcPts val="9573"/>
              </a:lnSpc>
            </a:pPr>
            <a:r>
              <a:rPr lang="en-US" sz="11674">
                <a:solidFill>
                  <a:srgbClr val="000000"/>
                </a:solidFill>
                <a:latin typeface="The Youngest Serif"/>
                <a:ea typeface="The Youngest Serif"/>
                <a:cs typeface="The Youngest Serif"/>
                <a:sym typeface="The Youngest Serif"/>
              </a:rPr>
              <a:t>CONCLUSIONES</a:t>
            </a:r>
          </a:p>
        </p:txBody>
      </p:sp>
      <p:sp>
        <p:nvSpPr>
          <p:cNvPr name="TextBox 9" id="9"/>
          <p:cNvSpPr txBox="true"/>
          <p:nvPr/>
        </p:nvSpPr>
        <p:spPr>
          <a:xfrm rot="0">
            <a:off x="9904421" y="4929622"/>
            <a:ext cx="7640544" cy="3949972"/>
          </a:xfrm>
          <a:prstGeom prst="rect">
            <a:avLst/>
          </a:prstGeom>
        </p:spPr>
        <p:txBody>
          <a:bodyPr anchor="t" rtlCol="false" tIns="0" lIns="0" bIns="0" rIns="0">
            <a:spAutoFit/>
          </a:bodyPr>
          <a:lstStyle/>
          <a:p>
            <a:pPr algn="l">
              <a:lnSpc>
                <a:spcPts val="3100"/>
              </a:lnSpc>
            </a:pPr>
            <a:r>
              <a:rPr lang="en-US" sz="2480">
                <a:solidFill>
                  <a:srgbClr val="000000"/>
                </a:solidFill>
                <a:latin typeface="DejaVu Serif"/>
                <a:ea typeface="DejaVu Serif"/>
                <a:cs typeface="DejaVu Serif"/>
                <a:sym typeface="DejaVu Serif"/>
              </a:rPr>
              <a:t>Variables de Alto Impacto:</a:t>
            </a:r>
          </a:p>
          <a:p>
            <a:pPr algn="l" marL="535452" indent="-267726" lvl="1">
              <a:lnSpc>
                <a:spcPts val="3100"/>
              </a:lnSpc>
              <a:buFont typeface="Arial"/>
              <a:buChar char="•"/>
            </a:pPr>
            <a:r>
              <a:rPr lang="en-US" sz="2480">
                <a:solidFill>
                  <a:srgbClr val="000000"/>
                </a:solidFill>
                <a:latin typeface="DejaVu Serif"/>
                <a:ea typeface="DejaVu Serif"/>
                <a:cs typeface="DejaVu Serif"/>
                <a:sym typeface="DejaVu Serif"/>
              </a:rPr>
              <a:t>Acceso a Internet - Indicador más sólido</a:t>
            </a:r>
          </a:p>
          <a:p>
            <a:pPr algn="l" marL="535452" indent="-267726" lvl="1">
              <a:lnSpc>
                <a:spcPts val="3100"/>
              </a:lnSpc>
              <a:buFont typeface="Arial"/>
              <a:buChar char="•"/>
            </a:pPr>
            <a:r>
              <a:rPr lang="en-US" sz="2480">
                <a:solidFill>
                  <a:srgbClr val="000000"/>
                </a:solidFill>
                <a:latin typeface="DejaVu Serif"/>
                <a:ea typeface="DejaVu Serif"/>
                <a:cs typeface="DejaVu Serif"/>
                <a:sym typeface="DejaVu Serif"/>
              </a:rPr>
              <a:t>Servicios de Telecomunicaciones - Teléfonía fija/móvil</a:t>
            </a:r>
          </a:p>
          <a:p>
            <a:pPr algn="l" marL="535452" indent="-267726" lvl="1">
              <a:lnSpc>
                <a:spcPts val="3100"/>
              </a:lnSpc>
              <a:buFont typeface="Arial"/>
              <a:buChar char="•"/>
            </a:pPr>
            <a:r>
              <a:rPr lang="en-US" sz="2480">
                <a:solidFill>
                  <a:srgbClr val="000000"/>
                </a:solidFill>
                <a:latin typeface="DejaVu Serif"/>
                <a:ea typeface="DejaVu Serif"/>
                <a:cs typeface="DejaVu Serif"/>
                <a:sym typeface="DejaVu Serif"/>
              </a:rPr>
              <a:t>Infraestructura de Saneamiento - Alcantarillado</a:t>
            </a:r>
          </a:p>
          <a:p>
            <a:pPr algn="l" marL="535452" indent="-267726" lvl="1">
              <a:lnSpc>
                <a:spcPts val="3100"/>
              </a:lnSpc>
              <a:buFont typeface="Arial"/>
              <a:buChar char="•"/>
            </a:pPr>
            <a:r>
              <a:rPr lang="en-US" sz="2480">
                <a:solidFill>
                  <a:srgbClr val="000000"/>
                </a:solidFill>
                <a:latin typeface="DejaVu Serif"/>
                <a:ea typeface="DejaVu Serif"/>
                <a:cs typeface="DejaVu Serif"/>
                <a:sym typeface="DejaVu Serif"/>
              </a:rPr>
              <a:t>Acceso a Energía - Variable clave</a:t>
            </a:r>
          </a:p>
          <a:p>
            <a:pPr algn="l" marL="535452" indent="-267726" lvl="1">
              <a:lnSpc>
                <a:spcPts val="3100"/>
              </a:lnSpc>
              <a:buFont typeface="Arial"/>
              <a:buChar char="•"/>
            </a:pPr>
            <a:r>
              <a:rPr lang="en-US" sz="2480">
                <a:solidFill>
                  <a:srgbClr val="000000"/>
                </a:solidFill>
                <a:latin typeface="DejaVu Serif"/>
                <a:ea typeface="DejaVu Serif"/>
                <a:cs typeface="DejaVu Serif"/>
                <a:sym typeface="DejaVu Serif"/>
              </a:rPr>
              <a:t>Condiciones de Vivienda - Tipo fijo y propiedad colectiva</a:t>
            </a:r>
          </a:p>
          <a:p>
            <a:pPr algn="l">
              <a:lnSpc>
                <a:spcPts val="310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sp>
        <p:nvSpPr>
          <p:cNvPr name="Freeform 2" id="2"/>
          <p:cNvSpPr/>
          <p:nvPr/>
        </p:nvSpPr>
        <p:spPr>
          <a:xfrm flipH="false" flipV="false" rot="0">
            <a:off x="14531361" y="1744753"/>
            <a:ext cx="5137813" cy="1923469"/>
          </a:xfrm>
          <a:custGeom>
            <a:avLst/>
            <a:gdLst/>
            <a:ahLst/>
            <a:cxnLst/>
            <a:rect r="r" b="b" t="t" l="l"/>
            <a:pathLst>
              <a:path h="1923469" w="5137813">
                <a:moveTo>
                  <a:pt x="0" y="0"/>
                </a:moveTo>
                <a:lnTo>
                  <a:pt x="5137813" y="0"/>
                </a:lnTo>
                <a:lnTo>
                  <a:pt x="5137813" y="1923468"/>
                </a:lnTo>
                <a:lnTo>
                  <a:pt x="0" y="1923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77448" y="8645680"/>
            <a:ext cx="4793201" cy="1794455"/>
          </a:xfrm>
          <a:custGeom>
            <a:avLst/>
            <a:gdLst/>
            <a:ahLst/>
            <a:cxnLst/>
            <a:rect r="r" b="b" t="t" l="l"/>
            <a:pathLst>
              <a:path h="1794455" w="4793201">
                <a:moveTo>
                  <a:pt x="0" y="0"/>
                </a:moveTo>
                <a:lnTo>
                  <a:pt x="4793201" y="0"/>
                </a:lnTo>
                <a:lnTo>
                  <a:pt x="4793201" y="1794455"/>
                </a:lnTo>
                <a:lnTo>
                  <a:pt x="0" y="1794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70432" y="5608949"/>
            <a:ext cx="5137813" cy="1923469"/>
          </a:xfrm>
          <a:custGeom>
            <a:avLst/>
            <a:gdLst/>
            <a:ahLst/>
            <a:cxnLst/>
            <a:rect r="r" b="b" t="t" l="l"/>
            <a:pathLst>
              <a:path h="1923469" w="5137813">
                <a:moveTo>
                  <a:pt x="0" y="0"/>
                </a:moveTo>
                <a:lnTo>
                  <a:pt x="5137813" y="0"/>
                </a:lnTo>
                <a:lnTo>
                  <a:pt x="5137813" y="1923469"/>
                </a:lnTo>
                <a:lnTo>
                  <a:pt x="0" y="1923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409865" y="1156917"/>
            <a:ext cx="4452845" cy="1667034"/>
          </a:xfrm>
          <a:custGeom>
            <a:avLst/>
            <a:gdLst/>
            <a:ahLst/>
            <a:cxnLst/>
            <a:rect r="r" b="b" t="t" l="l"/>
            <a:pathLst>
              <a:path h="1667034" w="4452845">
                <a:moveTo>
                  <a:pt x="0" y="0"/>
                </a:moveTo>
                <a:lnTo>
                  <a:pt x="4452845" y="0"/>
                </a:lnTo>
                <a:lnTo>
                  <a:pt x="4452845" y="1667034"/>
                </a:lnTo>
                <a:lnTo>
                  <a:pt x="0" y="1667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818036" y="4489457"/>
            <a:ext cx="11091115" cy="1733515"/>
          </a:xfrm>
          <a:prstGeom prst="rect">
            <a:avLst/>
          </a:prstGeom>
        </p:spPr>
        <p:txBody>
          <a:bodyPr anchor="t" rtlCol="false" tIns="0" lIns="0" bIns="0" rIns="0">
            <a:spAutoFit/>
          </a:bodyPr>
          <a:lstStyle/>
          <a:p>
            <a:pPr algn="ctr">
              <a:lnSpc>
                <a:spcPts val="12786"/>
              </a:lnSpc>
            </a:pPr>
            <a:r>
              <a:rPr lang="en-US" sz="13897">
                <a:solidFill>
                  <a:srgbClr val="000000"/>
                </a:solidFill>
                <a:latin typeface="The Youngest Serif"/>
                <a:ea typeface="The Youngest Serif"/>
                <a:cs typeface="The Youngest Serif"/>
                <a:sym typeface="The Youngest Serif"/>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grpSp>
        <p:nvGrpSpPr>
          <p:cNvPr name="Group 2" id="2"/>
          <p:cNvGrpSpPr/>
          <p:nvPr/>
        </p:nvGrpSpPr>
        <p:grpSpPr>
          <a:xfrm rot="0">
            <a:off x="13233084" y="0"/>
            <a:ext cx="5054916" cy="10375230"/>
            <a:chOff x="0" y="0"/>
            <a:chExt cx="1331336" cy="2732571"/>
          </a:xfrm>
        </p:grpSpPr>
        <p:sp>
          <p:nvSpPr>
            <p:cNvPr name="Freeform 3" id="3"/>
            <p:cNvSpPr/>
            <p:nvPr/>
          </p:nvSpPr>
          <p:spPr>
            <a:xfrm flipH="false" flipV="false" rot="0">
              <a:off x="0" y="0"/>
              <a:ext cx="1331336" cy="2732571"/>
            </a:xfrm>
            <a:custGeom>
              <a:avLst/>
              <a:gdLst/>
              <a:ahLst/>
              <a:cxnLst/>
              <a:rect r="r" b="b" t="t" l="l"/>
              <a:pathLst>
                <a:path h="2732571" w="1331336">
                  <a:moveTo>
                    <a:pt x="0" y="0"/>
                  </a:moveTo>
                  <a:lnTo>
                    <a:pt x="1331336" y="0"/>
                  </a:lnTo>
                  <a:lnTo>
                    <a:pt x="1331336" y="2732571"/>
                  </a:lnTo>
                  <a:lnTo>
                    <a:pt x="0" y="2732571"/>
                  </a:lnTo>
                  <a:close/>
                </a:path>
              </a:pathLst>
            </a:custGeom>
            <a:solidFill>
              <a:srgbClr val="E7E1DB"/>
            </a:solidFill>
          </p:spPr>
        </p:sp>
        <p:sp>
          <p:nvSpPr>
            <p:cNvPr name="TextBox 4" id="4"/>
            <p:cNvSpPr txBox="true"/>
            <p:nvPr/>
          </p:nvSpPr>
          <p:spPr>
            <a:xfrm>
              <a:off x="0" y="-28575"/>
              <a:ext cx="1331336" cy="2761146"/>
            </a:xfrm>
            <a:prstGeom prst="rect">
              <a:avLst/>
            </a:prstGeom>
          </p:spPr>
          <p:txBody>
            <a:bodyPr anchor="ctr" rtlCol="false" tIns="50800" lIns="50800" bIns="50800" rIns="50800"/>
            <a:lstStyle/>
            <a:p>
              <a:pPr algn="ctr">
                <a:lnSpc>
                  <a:spcPts val="2501"/>
                </a:lnSpc>
              </a:pPr>
            </a:p>
          </p:txBody>
        </p:sp>
      </p:grpSp>
      <p:sp>
        <p:nvSpPr>
          <p:cNvPr name="AutoShape 5" id="5"/>
          <p:cNvSpPr/>
          <p:nvPr/>
        </p:nvSpPr>
        <p:spPr>
          <a:xfrm flipV="true">
            <a:off x="2076778" y="6090647"/>
            <a:ext cx="11169816" cy="0"/>
          </a:xfrm>
          <a:prstGeom prst="line">
            <a:avLst/>
          </a:prstGeom>
          <a:ln cap="flat" w="38100">
            <a:solidFill>
              <a:srgbClr val="E7E1DB"/>
            </a:solidFill>
            <a:prstDash val="solid"/>
            <a:headEnd type="none" len="sm" w="sm"/>
            <a:tailEnd type="none" len="sm" w="sm"/>
          </a:ln>
        </p:spPr>
      </p:sp>
      <p:sp>
        <p:nvSpPr>
          <p:cNvPr name="Freeform 6" id="6"/>
          <p:cNvSpPr/>
          <p:nvPr/>
        </p:nvSpPr>
        <p:spPr>
          <a:xfrm flipH="false" flipV="false" rot="0">
            <a:off x="14590165" y="1510429"/>
            <a:ext cx="2022452" cy="3677186"/>
          </a:xfrm>
          <a:custGeom>
            <a:avLst/>
            <a:gdLst/>
            <a:ahLst/>
            <a:cxnLst/>
            <a:rect r="r" b="b" t="t" l="l"/>
            <a:pathLst>
              <a:path h="3677186" w="2022452">
                <a:moveTo>
                  <a:pt x="0" y="0"/>
                </a:moveTo>
                <a:lnTo>
                  <a:pt x="2022452" y="0"/>
                </a:lnTo>
                <a:lnTo>
                  <a:pt x="2022452" y="3677186"/>
                </a:lnTo>
                <a:lnTo>
                  <a:pt x="0" y="36771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997051" y="2093867"/>
            <a:ext cx="6822873" cy="1037210"/>
          </a:xfrm>
          <a:prstGeom prst="rect">
            <a:avLst/>
          </a:prstGeom>
        </p:spPr>
        <p:txBody>
          <a:bodyPr anchor="t" rtlCol="false" tIns="0" lIns="0" bIns="0" rIns="0">
            <a:spAutoFit/>
          </a:bodyPr>
          <a:lstStyle/>
          <a:p>
            <a:pPr algn="l">
              <a:lnSpc>
                <a:spcPts val="8547"/>
              </a:lnSpc>
            </a:pPr>
            <a:r>
              <a:rPr lang="en-US" sz="6105">
                <a:solidFill>
                  <a:srgbClr val="E7E1DB"/>
                </a:solidFill>
                <a:latin typeface="The Youngest Serif"/>
                <a:ea typeface="The Youngest Serif"/>
                <a:cs typeface="The Youngest Serif"/>
                <a:sym typeface="The Youngest Serif"/>
              </a:rPr>
              <a:t>CONTENIDOS</a:t>
            </a:r>
          </a:p>
        </p:txBody>
      </p:sp>
      <p:sp>
        <p:nvSpPr>
          <p:cNvPr name="TextBox 8" id="8"/>
          <p:cNvSpPr txBox="true"/>
          <p:nvPr/>
        </p:nvSpPr>
        <p:spPr>
          <a:xfrm rot="0">
            <a:off x="2076778" y="3830583"/>
            <a:ext cx="1280086" cy="889703"/>
          </a:xfrm>
          <a:prstGeom prst="rect">
            <a:avLst/>
          </a:prstGeom>
        </p:spPr>
        <p:txBody>
          <a:bodyPr anchor="t" rtlCol="false" tIns="0" lIns="0" bIns="0" rIns="0">
            <a:spAutoFit/>
          </a:bodyPr>
          <a:lstStyle/>
          <a:p>
            <a:pPr algn="l">
              <a:lnSpc>
                <a:spcPts val="6367"/>
              </a:lnSpc>
            </a:pPr>
            <a:r>
              <a:rPr lang="en-US" sz="7765">
                <a:solidFill>
                  <a:srgbClr val="E7E1DB"/>
                </a:solidFill>
                <a:latin typeface="The Youngest Serif"/>
                <a:ea typeface="The Youngest Serif"/>
                <a:cs typeface="The Youngest Serif"/>
                <a:sym typeface="The Youngest Serif"/>
              </a:rPr>
              <a:t>01</a:t>
            </a:r>
          </a:p>
        </p:txBody>
      </p:sp>
      <p:sp>
        <p:nvSpPr>
          <p:cNvPr name="TextBox 9" id="9"/>
          <p:cNvSpPr txBox="true"/>
          <p:nvPr/>
        </p:nvSpPr>
        <p:spPr>
          <a:xfrm rot="0">
            <a:off x="2076778" y="6845745"/>
            <a:ext cx="1280086" cy="898634"/>
          </a:xfrm>
          <a:prstGeom prst="rect">
            <a:avLst/>
          </a:prstGeom>
        </p:spPr>
        <p:txBody>
          <a:bodyPr anchor="t" rtlCol="false" tIns="0" lIns="0" bIns="0" rIns="0">
            <a:spAutoFit/>
          </a:bodyPr>
          <a:lstStyle/>
          <a:p>
            <a:pPr algn="l">
              <a:lnSpc>
                <a:spcPts val="6367"/>
              </a:lnSpc>
            </a:pPr>
            <a:r>
              <a:rPr lang="en-US" sz="7765">
                <a:solidFill>
                  <a:srgbClr val="E7E1DB"/>
                </a:solidFill>
                <a:latin typeface="The Youngest Serif"/>
                <a:ea typeface="The Youngest Serif"/>
                <a:cs typeface="The Youngest Serif"/>
                <a:sym typeface="The Youngest Serif"/>
              </a:rPr>
              <a:t>05</a:t>
            </a:r>
          </a:p>
        </p:txBody>
      </p:sp>
      <p:sp>
        <p:nvSpPr>
          <p:cNvPr name="TextBox 10" id="10"/>
          <p:cNvSpPr txBox="true"/>
          <p:nvPr/>
        </p:nvSpPr>
        <p:spPr>
          <a:xfrm rot="0">
            <a:off x="10029600" y="3834569"/>
            <a:ext cx="1280086" cy="894648"/>
          </a:xfrm>
          <a:prstGeom prst="rect">
            <a:avLst/>
          </a:prstGeom>
        </p:spPr>
        <p:txBody>
          <a:bodyPr anchor="t" rtlCol="false" tIns="0" lIns="0" bIns="0" rIns="0">
            <a:spAutoFit/>
          </a:bodyPr>
          <a:lstStyle/>
          <a:p>
            <a:pPr algn="l">
              <a:lnSpc>
                <a:spcPts val="6367"/>
              </a:lnSpc>
            </a:pPr>
            <a:r>
              <a:rPr lang="en-US" sz="7765">
                <a:solidFill>
                  <a:srgbClr val="E7E1DB"/>
                </a:solidFill>
                <a:latin typeface="The Youngest Serif"/>
                <a:ea typeface="The Youngest Serif"/>
                <a:cs typeface="The Youngest Serif"/>
                <a:sym typeface="The Youngest Serif"/>
              </a:rPr>
              <a:t>04</a:t>
            </a:r>
          </a:p>
        </p:txBody>
      </p:sp>
      <p:sp>
        <p:nvSpPr>
          <p:cNvPr name="TextBox 11" id="11"/>
          <p:cNvSpPr txBox="true"/>
          <p:nvPr/>
        </p:nvSpPr>
        <p:spPr>
          <a:xfrm rot="0">
            <a:off x="10029600" y="6845745"/>
            <a:ext cx="1280086" cy="898634"/>
          </a:xfrm>
          <a:prstGeom prst="rect">
            <a:avLst/>
          </a:prstGeom>
        </p:spPr>
        <p:txBody>
          <a:bodyPr anchor="t" rtlCol="false" tIns="0" lIns="0" bIns="0" rIns="0">
            <a:spAutoFit/>
          </a:bodyPr>
          <a:lstStyle/>
          <a:p>
            <a:pPr algn="l">
              <a:lnSpc>
                <a:spcPts val="6367"/>
              </a:lnSpc>
            </a:pPr>
            <a:r>
              <a:rPr lang="en-US" sz="7765">
                <a:solidFill>
                  <a:srgbClr val="E7E1DB"/>
                </a:solidFill>
                <a:latin typeface="The Youngest Serif"/>
                <a:ea typeface="The Youngest Serif"/>
                <a:cs typeface="The Youngest Serif"/>
                <a:sym typeface="The Youngest Serif"/>
              </a:rPr>
              <a:t>08</a:t>
            </a:r>
          </a:p>
        </p:txBody>
      </p:sp>
      <p:sp>
        <p:nvSpPr>
          <p:cNvPr name="TextBox 12" id="12"/>
          <p:cNvSpPr txBox="true"/>
          <p:nvPr/>
        </p:nvSpPr>
        <p:spPr>
          <a:xfrm rot="0">
            <a:off x="7207165" y="3830583"/>
            <a:ext cx="1280086" cy="898634"/>
          </a:xfrm>
          <a:prstGeom prst="rect">
            <a:avLst/>
          </a:prstGeom>
        </p:spPr>
        <p:txBody>
          <a:bodyPr anchor="t" rtlCol="false" tIns="0" lIns="0" bIns="0" rIns="0">
            <a:spAutoFit/>
          </a:bodyPr>
          <a:lstStyle/>
          <a:p>
            <a:pPr algn="l">
              <a:lnSpc>
                <a:spcPts val="6367"/>
              </a:lnSpc>
            </a:pPr>
            <a:r>
              <a:rPr lang="en-US" sz="7765">
                <a:solidFill>
                  <a:srgbClr val="E7E1DB"/>
                </a:solidFill>
                <a:latin typeface="The Youngest Serif"/>
                <a:ea typeface="The Youngest Serif"/>
                <a:cs typeface="The Youngest Serif"/>
                <a:sym typeface="The Youngest Serif"/>
              </a:rPr>
              <a:t>03</a:t>
            </a:r>
          </a:p>
        </p:txBody>
      </p:sp>
      <p:sp>
        <p:nvSpPr>
          <p:cNvPr name="TextBox 13" id="13"/>
          <p:cNvSpPr txBox="true"/>
          <p:nvPr/>
        </p:nvSpPr>
        <p:spPr>
          <a:xfrm rot="0">
            <a:off x="7539839" y="6961845"/>
            <a:ext cx="1280086" cy="894648"/>
          </a:xfrm>
          <a:prstGeom prst="rect">
            <a:avLst/>
          </a:prstGeom>
        </p:spPr>
        <p:txBody>
          <a:bodyPr anchor="t" rtlCol="false" tIns="0" lIns="0" bIns="0" rIns="0">
            <a:spAutoFit/>
          </a:bodyPr>
          <a:lstStyle/>
          <a:p>
            <a:pPr algn="l">
              <a:lnSpc>
                <a:spcPts val="6367"/>
              </a:lnSpc>
            </a:pPr>
            <a:r>
              <a:rPr lang="en-US" sz="7765">
                <a:solidFill>
                  <a:srgbClr val="E7E1DB"/>
                </a:solidFill>
                <a:latin typeface="The Youngest Serif"/>
                <a:ea typeface="The Youngest Serif"/>
                <a:cs typeface="The Youngest Serif"/>
                <a:sym typeface="The Youngest Serif"/>
              </a:rPr>
              <a:t>07</a:t>
            </a:r>
          </a:p>
        </p:txBody>
      </p:sp>
      <p:sp>
        <p:nvSpPr>
          <p:cNvPr name="TextBox 14" id="14"/>
          <p:cNvSpPr txBox="true"/>
          <p:nvPr/>
        </p:nvSpPr>
        <p:spPr>
          <a:xfrm rot="0">
            <a:off x="2076778" y="4815680"/>
            <a:ext cx="2560172" cy="330191"/>
          </a:xfrm>
          <a:prstGeom prst="rect">
            <a:avLst/>
          </a:prstGeom>
        </p:spPr>
        <p:txBody>
          <a:bodyPr anchor="t" rtlCol="false" tIns="0" lIns="0" bIns="0" rIns="0">
            <a:spAutoFit/>
          </a:bodyPr>
          <a:lstStyle/>
          <a:p>
            <a:pPr algn="l">
              <a:lnSpc>
                <a:spcPts val="2501"/>
              </a:lnSpc>
            </a:pPr>
            <a:r>
              <a:rPr lang="en-US" sz="2001">
                <a:solidFill>
                  <a:srgbClr val="E7E1DB"/>
                </a:solidFill>
                <a:latin typeface="DejaVu Serif"/>
                <a:ea typeface="DejaVu Serif"/>
                <a:cs typeface="DejaVu Serif"/>
                <a:sym typeface="DejaVu Serif"/>
              </a:rPr>
              <a:t>Objetivos </a:t>
            </a:r>
          </a:p>
        </p:txBody>
      </p:sp>
      <p:sp>
        <p:nvSpPr>
          <p:cNvPr name="TextBox 15" id="15"/>
          <p:cNvSpPr txBox="true"/>
          <p:nvPr/>
        </p:nvSpPr>
        <p:spPr>
          <a:xfrm rot="0">
            <a:off x="2076778" y="7830841"/>
            <a:ext cx="2560172" cy="330191"/>
          </a:xfrm>
          <a:prstGeom prst="rect">
            <a:avLst/>
          </a:prstGeom>
        </p:spPr>
        <p:txBody>
          <a:bodyPr anchor="t" rtlCol="false" tIns="0" lIns="0" bIns="0" rIns="0">
            <a:spAutoFit/>
          </a:bodyPr>
          <a:lstStyle/>
          <a:p>
            <a:pPr algn="l">
              <a:lnSpc>
                <a:spcPts val="2501"/>
              </a:lnSpc>
            </a:pPr>
            <a:r>
              <a:rPr lang="en-US" sz="2001">
                <a:solidFill>
                  <a:srgbClr val="E7E1DB"/>
                </a:solidFill>
                <a:latin typeface="DejaVu Serif"/>
                <a:ea typeface="DejaVu Serif"/>
                <a:cs typeface="DejaVu Serif"/>
                <a:sym typeface="DejaVu Serif"/>
              </a:rPr>
              <a:t>Stakeholders</a:t>
            </a:r>
          </a:p>
        </p:txBody>
      </p:sp>
      <p:sp>
        <p:nvSpPr>
          <p:cNvPr name="TextBox 16" id="16"/>
          <p:cNvSpPr txBox="true"/>
          <p:nvPr/>
        </p:nvSpPr>
        <p:spPr>
          <a:xfrm rot="0">
            <a:off x="9729572" y="4815680"/>
            <a:ext cx="2560172" cy="330191"/>
          </a:xfrm>
          <a:prstGeom prst="rect">
            <a:avLst/>
          </a:prstGeom>
        </p:spPr>
        <p:txBody>
          <a:bodyPr anchor="t" rtlCol="false" tIns="0" lIns="0" bIns="0" rIns="0">
            <a:spAutoFit/>
          </a:bodyPr>
          <a:lstStyle/>
          <a:p>
            <a:pPr algn="l">
              <a:lnSpc>
                <a:spcPts val="2501"/>
              </a:lnSpc>
            </a:pPr>
            <a:r>
              <a:rPr lang="en-US" sz="2001">
                <a:solidFill>
                  <a:srgbClr val="E7E1DB"/>
                </a:solidFill>
                <a:latin typeface="DejaVu Serif"/>
                <a:ea typeface="DejaVu Serif"/>
                <a:cs typeface="DejaVu Serif"/>
                <a:sym typeface="DejaVu Serif"/>
              </a:rPr>
              <a:t>Entrega de Valor </a:t>
            </a:r>
          </a:p>
        </p:txBody>
      </p:sp>
      <p:sp>
        <p:nvSpPr>
          <p:cNvPr name="TextBox 17" id="17"/>
          <p:cNvSpPr txBox="true"/>
          <p:nvPr/>
        </p:nvSpPr>
        <p:spPr>
          <a:xfrm rot="0">
            <a:off x="7207165" y="7830841"/>
            <a:ext cx="2560172" cy="330191"/>
          </a:xfrm>
          <a:prstGeom prst="rect">
            <a:avLst/>
          </a:prstGeom>
        </p:spPr>
        <p:txBody>
          <a:bodyPr anchor="t" rtlCol="false" tIns="0" lIns="0" bIns="0" rIns="0">
            <a:spAutoFit/>
          </a:bodyPr>
          <a:lstStyle/>
          <a:p>
            <a:pPr algn="l">
              <a:lnSpc>
                <a:spcPts val="2501"/>
              </a:lnSpc>
            </a:pPr>
            <a:r>
              <a:rPr lang="en-US" sz="2001">
                <a:solidFill>
                  <a:srgbClr val="E7E1DB"/>
                </a:solidFill>
                <a:latin typeface="DejaVu Serif"/>
                <a:ea typeface="DejaVu Serif"/>
                <a:cs typeface="DejaVu Serif"/>
                <a:sym typeface="DejaVu Serif"/>
              </a:rPr>
              <a:t>Variables</a:t>
            </a:r>
          </a:p>
        </p:txBody>
      </p:sp>
      <p:sp>
        <p:nvSpPr>
          <p:cNvPr name="TextBox 18" id="18"/>
          <p:cNvSpPr txBox="true"/>
          <p:nvPr/>
        </p:nvSpPr>
        <p:spPr>
          <a:xfrm rot="0">
            <a:off x="4384731" y="4815680"/>
            <a:ext cx="2560172" cy="330191"/>
          </a:xfrm>
          <a:prstGeom prst="rect">
            <a:avLst/>
          </a:prstGeom>
        </p:spPr>
        <p:txBody>
          <a:bodyPr anchor="t" rtlCol="false" tIns="0" lIns="0" bIns="0" rIns="0">
            <a:spAutoFit/>
          </a:bodyPr>
          <a:lstStyle/>
          <a:p>
            <a:pPr algn="l">
              <a:lnSpc>
                <a:spcPts val="2501"/>
              </a:lnSpc>
            </a:pPr>
            <a:r>
              <a:rPr lang="en-US" sz="2001">
                <a:solidFill>
                  <a:srgbClr val="E7E1DB"/>
                </a:solidFill>
                <a:latin typeface="DejaVu Serif"/>
                <a:ea typeface="DejaVu Serif"/>
                <a:cs typeface="DejaVu Serif"/>
                <a:sym typeface="DejaVu Serif"/>
              </a:rPr>
              <a:t>Descripción </a:t>
            </a:r>
          </a:p>
        </p:txBody>
      </p:sp>
      <p:sp>
        <p:nvSpPr>
          <p:cNvPr name="TextBox 19" id="19"/>
          <p:cNvSpPr txBox="true"/>
          <p:nvPr/>
        </p:nvSpPr>
        <p:spPr>
          <a:xfrm rot="0">
            <a:off x="4384731" y="7822973"/>
            <a:ext cx="2560172" cy="644516"/>
          </a:xfrm>
          <a:prstGeom prst="rect">
            <a:avLst/>
          </a:prstGeom>
        </p:spPr>
        <p:txBody>
          <a:bodyPr anchor="t" rtlCol="false" tIns="0" lIns="0" bIns="0" rIns="0">
            <a:spAutoFit/>
          </a:bodyPr>
          <a:lstStyle/>
          <a:p>
            <a:pPr algn="l">
              <a:lnSpc>
                <a:spcPts val="2501"/>
              </a:lnSpc>
            </a:pPr>
            <a:r>
              <a:rPr lang="en-US" sz="2001">
                <a:solidFill>
                  <a:srgbClr val="E7E1DB"/>
                </a:solidFill>
                <a:latin typeface="DejaVu Serif"/>
                <a:ea typeface="DejaVu Serif"/>
                <a:cs typeface="DejaVu Serif"/>
                <a:sym typeface="DejaVu Serif"/>
              </a:rPr>
              <a:t>Tecnicas que se utilizaran</a:t>
            </a:r>
          </a:p>
        </p:txBody>
      </p:sp>
      <p:sp>
        <p:nvSpPr>
          <p:cNvPr name="TextBox 20" id="20"/>
          <p:cNvSpPr txBox="true"/>
          <p:nvPr/>
        </p:nvSpPr>
        <p:spPr>
          <a:xfrm rot="0">
            <a:off x="4641972" y="3826622"/>
            <a:ext cx="1280086" cy="893665"/>
          </a:xfrm>
          <a:prstGeom prst="rect">
            <a:avLst/>
          </a:prstGeom>
        </p:spPr>
        <p:txBody>
          <a:bodyPr anchor="t" rtlCol="false" tIns="0" lIns="0" bIns="0" rIns="0">
            <a:spAutoFit/>
          </a:bodyPr>
          <a:lstStyle/>
          <a:p>
            <a:pPr algn="l">
              <a:lnSpc>
                <a:spcPts val="6367"/>
              </a:lnSpc>
            </a:pPr>
            <a:r>
              <a:rPr lang="en-US" sz="7765">
                <a:solidFill>
                  <a:srgbClr val="E7E1DB"/>
                </a:solidFill>
                <a:latin typeface="The Youngest Serif"/>
                <a:ea typeface="The Youngest Serif"/>
                <a:cs typeface="The Youngest Serif"/>
                <a:sym typeface="The Youngest Serif"/>
              </a:rPr>
              <a:t>02</a:t>
            </a:r>
          </a:p>
        </p:txBody>
      </p:sp>
      <p:sp>
        <p:nvSpPr>
          <p:cNvPr name="TextBox 21" id="21"/>
          <p:cNvSpPr txBox="true"/>
          <p:nvPr/>
        </p:nvSpPr>
        <p:spPr>
          <a:xfrm rot="0">
            <a:off x="7169400" y="4813309"/>
            <a:ext cx="2560172" cy="330191"/>
          </a:xfrm>
          <a:prstGeom prst="rect">
            <a:avLst/>
          </a:prstGeom>
        </p:spPr>
        <p:txBody>
          <a:bodyPr anchor="t" rtlCol="false" tIns="0" lIns="0" bIns="0" rIns="0">
            <a:spAutoFit/>
          </a:bodyPr>
          <a:lstStyle/>
          <a:p>
            <a:pPr algn="l">
              <a:lnSpc>
                <a:spcPts val="2501"/>
              </a:lnSpc>
            </a:pPr>
            <a:r>
              <a:rPr lang="en-US" sz="2001">
                <a:solidFill>
                  <a:srgbClr val="E7E1DB"/>
                </a:solidFill>
                <a:latin typeface="DejaVu Serif"/>
                <a:ea typeface="DejaVu Serif"/>
                <a:cs typeface="DejaVu Serif"/>
                <a:sym typeface="DejaVu Serif"/>
              </a:rPr>
              <a:t>Desafios </a:t>
            </a:r>
          </a:p>
        </p:txBody>
      </p:sp>
      <p:sp>
        <p:nvSpPr>
          <p:cNvPr name="TextBox 22" id="22"/>
          <p:cNvSpPr txBox="true"/>
          <p:nvPr/>
        </p:nvSpPr>
        <p:spPr>
          <a:xfrm rot="0">
            <a:off x="4566123" y="6805022"/>
            <a:ext cx="1280086" cy="894648"/>
          </a:xfrm>
          <a:prstGeom prst="rect">
            <a:avLst/>
          </a:prstGeom>
        </p:spPr>
        <p:txBody>
          <a:bodyPr anchor="t" rtlCol="false" tIns="0" lIns="0" bIns="0" rIns="0">
            <a:spAutoFit/>
          </a:bodyPr>
          <a:lstStyle/>
          <a:p>
            <a:pPr algn="l">
              <a:lnSpc>
                <a:spcPts val="6367"/>
              </a:lnSpc>
            </a:pPr>
            <a:r>
              <a:rPr lang="en-US" sz="7765">
                <a:solidFill>
                  <a:srgbClr val="E7E1DB"/>
                </a:solidFill>
                <a:latin typeface="The Youngest Serif"/>
                <a:ea typeface="The Youngest Serif"/>
                <a:cs typeface="The Youngest Serif"/>
                <a:sym typeface="The Youngest Serif"/>
              </a:rPr>
              <a:t>06</a:t>
            </a:r>
          </a:p>
        </p:txBody>
      </p:sp>
      <p:sp>
        <p:nvSpPr>
          <p:cNvPr name="TextBox 23" id="23"/>
          <p:cNvSpPr txBox="true"/>
          <p:nvPr/>
        </p:nvSpPr>
        <p:spPr>
          <a:xfrm rot="0">
            <a:off x="9389557" y="7830841"/>
            <a:ext cx="2560172" cy="330191"/>
          </a:xfrm>
          <a:prstGeom prst="rect">
            <a:avLst/>
          </a:prstGeom>
        </p:spPr>
        <p:txBody>
          <a:bodyPr anchor="t" rtlCol="false" tIns="0" lIns="0" bIns="0" rIns="0">
            <a:spAutoFit/>
          </a:bodyPr>
          <a:lstStyle/>
          <a:p>
            <a:pPr algn="l">
              <a:lnSpc>
                <a:spcPts val="2501"/>
              </a:lnSpc>
            </a:pPr>
            <a:r>
              <a:rPr lang="en-US" sz="2001">
                <a:solidFill>
                  <a:srgbClr val="E7E1DB"/>
                </a:solidFill>
                <a:latin typeface="DejaVu Serif"/>
                <a:ea typeface="DejaVu Serif"/>
                <a:cs typeface="DejaVu Serif"/>
                <a:sym typeface="DejaVu Serif"/>
              </a:rPr>
              <a:t>Fuentes de datos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5143500"/>
            <a:chOff x="0" y="0"/>
            <a:chExt cx="2408296" cy="1354667"/>
          </a:xfrm>
        </p:grpSpPr>
        <p:sp>
          <p:nvSpPr>
            <p:cNvPr name="Freeform 3" id="3"/>
            <p:cNvSpPr/>
            <p:nvPr/>
          </p:nvSpPr>
          <p:spPr>
            <a:xfrm flipH="false" flipV="false" rot="0">
              <a:off x="0" y="0"/>
              <a:ext cx="2408296" cy="1354667"/>
            </a:xfrm>
            <a:custGeom>
              <a:avLst/>
              <a:gdLst/>
              <a:ahLst/>
              <a:cxnLst/>
              <a:rect r="r" b="b" t="t" l="l"/>
              <a:pathLst>
                <a:path h="1354667" w="2408296">
                  <a:moveTo>
                    <a:pt x="0" y="0"/>
                  </a:moveTo>
                  <a:lnTo>
                    <a:pt x="2408296" y="0"/>
                  </a:lnTo>
                  <a:lnTo>
                    <a:pt x="2408296" y="1354667"/>
                  </a:lnTo>
                  <a:lnTo>
                    <a:pt x="0" y="1354667"/>
                  </a:lnTo>
                  <a:close/>
                </a:path>
              </a:pathLst>
            </a:custGeom>
            <a:solidFill>
              <a:srgbClr val="231F20"/>
            </a:solidFill>
          </p:spPr>
        </p:sp>
        <p:sp>
          <p:nvSpPr>
            <p:cNvPr name="TextBox 4" id="4"/>
            <p:cNvSpPr txBox="true"/>
            <p:nvPr/>
          </p:nvSpPr>
          <p:spPr>
            <a:xfrm>
              <a:off x="0" y="-28575"/>
              <a:ext cx="2408296" cy="1383242"/>
            </a:xfrm>
            <a:prstGeom prst="rect">
              <a:avLst/>
            </a:prstGeom>
          </p:spPr>
          <p:txBody>
            <a:bodyPr anchor="ctr" rtlCol="false" tIns="50800" lIns="50800" bIns="50800" rIns="50800"/>
            <a:lstStyle/>
            <a:p>
              <a:pPr algn="ctr">
                <a:lnSpc>
                  <a:spcPts val="2501"/>
                </a:lnSpc>
              </a:pPr>
            </a:p>
          </p:txBody>
        </p:sp>
      </p:grpSp>
      <p:sp>
        <p:nvSpPr>
          <p:cNvPr name="Freeform 5" id="5"/>
          <p:cNvSpPr/>
          <p:nvPr/>
        </p:nvSpPr>
        <p:spPr>
          <a:xfrm flipH="false" flipV="false" rot="0">
            <a:off x="9839958" y="1701235"/>
            <a:ext cx="7419342" cy="7557065"/>
          </a:xfrm>
          <a:custGeom>
            <a:avLst/>
            <a:gdLst/>
            <a:ahLst/>
            <a:cxnLst/>
            <a:rect r="r" b="b" t="t" l="l"/>
            <a:pathLst>
              <a:path h="7557065" w="7419342">
                <a:moveTo>
                  <a:pt x="0" y="0"/>
                </a:moveTo>
                <a:lnTo>
                  <a:pt x="7419342" y="0"/>
                </a:lnTo>
                <a:lnTo>
                  <a:pt x="7419342" y="7557065"/>
                </a:lnTo>
                <a:lnTo>
                  <a:pt x="0" y="7557065"/>
                </a:lnTo>
                <a:lnTo>
                  <a:pt x="0" y="0"/>
                </a:lnTo>
                <a:close/>
              </a:path>
            </a:pathLst>
          </a:custGeom>
          <a:blipFill>
            <a:blip r:embed="rId2"/>
            <a:stretch>
              <a:fillRect l="-3725" t="-39722" r="0" b="-13030"/>
            </a:stretch>
          </a:blipFill>
        </p:spPr>
      </p:sp>
      <p:sp>
        <p:nvSpPr>
          <p:cNvPr name="Freeform 6" id="6"/>
          <p:cNvSpPr/>
          <p:nvPr/>
        </p:nvSpPr>
        <p:spPr>
          <a:xfrm flipH="false" flipV="false" rot="0">
            <a:off x="9839958" y="1701235"/>
            <a:ext cx="7973960" cy="7557065"/>
          </a:xfrm>
          <a:custGeom>
            <a:avLst/>
            <a:gdLst/>
            <a:ahLst/>
            <a:cxnLst/>
            <a:rect r="r" b="b" t="t" l="l"/>
            <a:pathLst>
              <a:path h="7557065" w="7973960">
                <a:moveTo>
                  <a:pt x="0" y="0"/>
                </a:moveTo>
                <a:lnTo>
                  <a:pt x="7973961" y="0"/>
                </a:lnTo>
                <a:lnTo>
                  <a:pt x="7973961" y="7557065"/>
                </a:lnTo>
                <a:lnTo>
                  <a:pt x="0" y="7557065"/>
                </a:lnTo>
                <a:lnTo>
                  <a:pt x="0" y="0"/>
                </a:lnTo>
                <a:close/>
              </a:path>
            </a:pathLst>
          </a:custGeom>
          <a:blipFill>
            <a:blip r:embed="rId3"/>
            <a:stretch>
              <a:fillRect l="-1166" t="-11933" r="-18429" b="-11480"/>
            </a:stretch>
          </a:blipFill>
        </p:spPr>
      </p:sp>
      <p:sp>
        <p:nvSpPr>
          <p:cNvPr name="TextBox 7" id="7"/>
          <p:cNvSpPr txBox="true"/>
          <p:nvPr/>
        </p:nvSpPr>
        <p:spPr>
          <a:xfrm rot="0">
            <a:off x="1028700" y="4154612"/>
            <a:ext cx="5030808" cy="699135"/>
          </a:xfrm>
          <a:prstGeom prst="rect">
            <a:avLst/>
          </a:prstGeom>
        </p:spPr>
        <p:txBody>
          <a:bodyPr anchor="t" rtlCol="false" tIns="0" lIns="0" bIns="0" rIns="0">
            <a:spAutoFit/>
          </a:bodyPr>
          <a:lstStyle/>
          <a:p>
            <a:pPr algn="l">
              <a:lnSpc>
                <a:spcPts val="4920"/>
              </a:lnSpc>
            </a:pPr>
            <a:r>
              <a:rPr lang="en-US" sz="6000">
                <a:solidFill>
                  <a:srgbClr val="000000"/>
                </a:solidFill>
                <a:latin typeface="The Youngest Serif"/>
                <a:ea typeface="The Youngest Serif"/>
                <a:cs typeface="The Youngest Serif"/>
                <a:sym typeface="The Youngest Serif"/>
              </a:rPr>
              <a:t>OBJETIVO</a:t>
            </a:r>
          </a:p>
        </p:txBody>
      </p:sp>
      <p:sp>
        <p:nvSpPr>
          <p:cNvPr name="TextBox 8" id="8"/>
          <p:cNvSpPr txBox="true"/>
          <p:nvPr/>
        </p:nvSpPr>
        <p:spPr>
          <a:xfrm rot="0">
            <a:off x="774099" y="5059106"/>
            <a:ext cx="7865233" cy="4199194"/>
          </a:xfrm>
          <a:prstGeom prst="rect">
            <a:avLst/>
          </a:prstGeom>
        </p:spPr>
        <p:txBody>
          <a:bodyPr anchor="t" rtlCol="false" tIns="0" lIns="0" bIns="0" rIns="0">
            <a:spAutoFit/>
          </a:bodyPr>
          <a:lstStyle/>
          <a:p>
            <a:pPr algn="l">
              <a:lnSpc>
                <a:spcPts val="2754"/>
              </a:lnSpc>
            </a:pPr>
            <a:r>
              <a:rPr lang="en-US" sz="2203">
                <a:solidFill>
                  <a:srgbClr val="000000"/>
                </a:solidFill>
                <a:latin typeface="DejaVu Serif"/>
                <a:ea typeface="DejaVu Serif"/>
                <a:cs typeface="DejaVu Serif"/>
                <a:sym typeface="DejaVu Serif"/>
              </a:rPr>
              <a:t>El Índice de Pobreza Multidimensional (IPM) es una medida que captura las privaciones severas que enfrentan las personas simultáneamente en educación, salud y nivel de vida. Sin embargo en Colombia, el DANE calcula este índice, pero su cálculo puede ser complejo.</a:t>
            </a:r>
          </a:p>
          <a:p>
            <a:pPr algn="l">
              <a:lnSpc>
                <a:spcPts val="2754"/>
              </a:lnSpc>
            </a:pPr>
          </a:p>
          <a:p>
            <a:pPr algn="l">
              <a:lnSpc>
                <a:spcPts val="2754"/>
              </a:lnSpc>
            </a:pPr>
            <a:r>
              <a:rPr lang="en-US" sz="2203">
                <a:solidFill>
                  <a:srgbClr val="000000"/>
                </a:solidFill>
                <a:latin typeface="DejaVu Serif"/>
                <a:ea typeface="DejaVu Serif"/>
                <a:cs typeface="DejaVu Serif"/>
                <a:sym typeface="DejaVu Serif"/>
              </a:rPr>
              <a:t>En este proyecto buscaremos por medio de modelos supervisados predecir la probabilidad de que un hogar/persona sea pobre utilizando variables que no forman parte del IPM tradicional.</a:t>
            </a:r>
          </a:p>
          <a:p>
            <a:pPr algn="l">
              <a:lnSpc>
                <a:spcPts val="2754"/>
              </a:lnSpc>
            </a:pPr>
          </a:p>
        </p:txBody>
      </p:sp>
      <p:sp>
        <p:nvSpPr>
          <p:cNvPr name="TextBox 9" id="9"/>
          <p:cNvSpPr txBox="true"/>
          <p:nvPr/>
        </p:nvSpPr>
        <p:spPr>
          <a:xfrm rot="0">
            <a:off x="1028700" y="2488649"/>
            <a:ext cx="7356030" cy="1070045"/>
          </a:xfrm>
          <a:prstGeom prst="rect">
            <a:avLst/>
          </a:prstGeom>
        </p:spPr>
        <p:txBody>
          <a:bodyPr anchor="t" rtlCol="false" tIns="0" lIns="0" bIns="0" rIns="0">
            <a:spAutoFit/>
          </a:bodyPr>
          <a:lstStyle/>
          <a:p>
            <a:pPr algn="l">
              <a:lnSpc>
                <a:spcPts val="7949"/>
              </a:lnSpc>
            </a:pPr>
            <a:r>
              <a:rPr lang="en-US" sz="8640">
                <a:solidFill>
                  <a:srgbClr val="8E6748"/>
                </a:solidFill>
                <a:latin typeface="Brittany"/>
                <a:ea typeface="Brittany"/>
                <a:cs typeface="Brittany"/>
                <a:sym typeface="Brittany"/>
              </a:rPr>
              <a:t>Organización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sp>
        <p:nvSpPr>
          <p:cNvPr name="TextBox 2" id="2"/>
          <p:cNvSpPr txBox="true"/>
          <p:nvPr/>
        </p:nvSpPr>
        <p:spPr>
          <a:xfrm rot="0">
            <a:off x="2200510" y="5662556"/>
            <a:ext cx="6943490" cy="1241692"/>
          </a:xfrm>
          <a:prstGeom prst="rect">
            <a:avLst/>
          </a:prstGeom>
        </p:spPr>
        <p:txBody>
          <a:bodyPr anchor="t" rtlCol="false" tIns="0" lIns="0" bIns="0" rIns="0">
            <a:spAutoFit/>
          </a:bodyPr>
          <a:lstStyle/>
          <a:p>
            <a:pPr algn="l">
              <a:lnSpc>
                <a:spcPts val="2501"/>
              </a:lnSpc>
            </a:pPr>
            <a:r>
              <a:rPr lang="en-US" sz="2001">
                <a:solidFill>
                  <a:srgbClr val="000000"/>
                </a:solidFill>
                <a:latin typeface="DejaVu Serif"/>
                <a:ea typeface="DejaVu Serif"/>
                <a:cs typeface="DejaVu Serif"/>
                <a:sym typeface="DejaVu Serif"/>
              </a:rPr>
              <a:t>Lorem ipsum dolor sit amet, consectetur adipiscing elit. Sed eget lorem ac nibh auctor euismod. Duis malesuada, mi a vehicula vehicula, quam nisl fringilla neque, vel tristique orci nisl sed diam.</a:t>
            </a:r>
          </a:p>
        </p:txBody>
      </p:sp>
      <p:grpSp>
        <p:nvGrpSpPr>
          <p:cNvPr name="Group 3" id="3"/>
          <p:cNvGrpSpPr/>
          <p:nvPr/>
        </p:nvGrpSpPr>
        <p:grpSpPr>
          <a:xfrm rot="0">
            <a:off x="9144000" y="0"/>
            <a:ext cx="9144000" cy="5143500"/>
            <a:chOff x="0" y="0"/>
            <a:chExt cx="2408296" cy="1354667"/>
          </a:xfrm>
        </p:grpSpPr>
        <p:sp>
          <p:nvSpPr>
            <p:cNvPr name="Freeform 4" id="4"/>
            <p:cNvSpPr/>
            <p:nvPr/>
          </p:nvSpPr>
          <p:spPr>
            <a:xfrm flipH="false" flipV="false" rot="0">
              <a:off x="0" y="0"/>
              <a:ext cx="2408296" cy="1354667"/>
            </a:xfrm>
            <a:custGeom>
              <a:avLst/>
              <a:gdLst/>
              <a:ahLst/>
              <a:cxnLst/>
              <a:rect r="r" b="b" t="t" l="l"/>
              <a:pathLst>
                <a:path h="1354667" w="2408296">
                  <a:moveTo>
                    <a:pt x="0" y="0"/>
                  </a:moveTo>
                  <a:lnTo>
                    <a:pt x="2408296" y="0"/>
                  </a:lnTo>
                  <a:lnTo>
                    <a:pt x="2408296" y="1354667"/>
                  </a:lnTo>
                  <a:lnTo>
                    <a:pt x="0" y="1354667"/>
                  </a:lnTo>
                  <a:close/>
                </a:path>
              </a:pathLst>
            </a:custGeom>
            <a:solidFill>
              <a:srgbClr val="231F20"/>
            </a:solidFill>
          </p:spPr>
        </p:sp>
        <p:sp>
          <p:nvSpPr>
            <p:cNvPr name="TextBox 5" id="5"/>
            <p:cNvSpPr txBox="true"/>
            <p:nvPr/>
          </p:nvSpPr>
          <p:spPr>
            <a:xfrm>
              <a:off x="0" y="-28575"/>
              <a:ext cx="2408296" cy="1383242"/>
            </a:xfrm>
            <a:prstGeom prst="rect">
              <a:avLst/>
            </a:prstGeom>
          </p:spPr>
          <p:txBody>
            <a:bodyPr anchor="ctr" rtlCol="false" tIns="50800" lIns="50800" bIns="50800" rIns="50800"/>
            <a:lstStyle/>
            <a:p>
              <a:pPr algn="ctr">
                <a:lnSpc>
                  <a:spcPts val="2501"/>
                </a:lnSpc>
              </a:pPr>
            </a:p>
          </p:txBody>
        </p:sp>
      </p:grpSp>
      <p:grpSp>
        <p:nvGrpSpPr>
          <p:cNvPr name="Group 6" id="6"/>
          <p:cNvGrpSpPr/>
          <p:nvPr/>
        </p:nvGrpSpPr>
        <p:grpSpPr>
          <a:xfrm rot="0">
            <a:off x="0" y="5143500"/>
            <a:ext cx="9144000" cy="5143500"/>
            <a:chOff x="0" y="0"/>
            <a:chExt cx="2408296" cy="1354667"/>
          </a:xfrm>
        </p:grpSpPr>
        <p:sp>
          <p:nvSpPr>
            <p:cNvPr name="Freeform 7" id="7"/>
            <p:cNvSpPr/>
            <p:nvPr/>
          </p:nvSpPr>
          <p:spPr>
            <a:xfrm flipH="false" flipV="false" rot="0">
              <a:off x="0" y="0"/>
              <a:ext cx="2408296" cy="1354667"/>
            </a:xfrm>
            <a:custGeom>
              <a:avLst/>
              <a:gdLst/>
              <a:ahLst/>
              <a:cxnLst/>
              <a:rect r="r" b="b" t="t" l="l"/>
              <a:pathLst>
                <a:path h="1354667" w="2408296">
                  <a:moveTo>
                    <a:pt x="0" y="0"/>
                  </a:moveTo>
                  <a:lnTo>
                    <a:pt x="2408296" y="0"/>
                  </a:lnTo>
                  <a:lnTo>
                    <a:pt x="2408296" y="1354667"/>
                  </a:lnTo>
                  <a:lnTo>
                    <a:pt x="0" y="1354667"/>
                  </a:lnTo>
                  <a:close/>
                </a:path>
              </a:pathLst>
            </a:custGeom>
            <a:solidFill>
              <a:srgbClr val="231F20"/>
            </a:solidFill>
          </p:spPr>
        </p:sp>
        <p:sp>
          <p:nvSpPr>
            <p:cNvPr name="TextBox 8" id="8"/>
            <p:cNvSpPr txBox="true"/>
            <p:nvPr/>
          </p:nvSpPr>
          <p:spPr>
            <a:xfrm>
              <a:off x="0" y="-28575"/>
              <a:ext cx="2408296" cy="1383242"/>
            </a:xfrm>
            <a:prstGeom prst="rect">
              <a:avLst/>
            </a:prstGeom>
          </p:spPr>
          <p:txBody>
            <a:bodyPr anchor="ctr" rtlCol="false" tIns="50800" lIns="50800" bIns="50800" rIns="50800"/>
            <a:lstStyle/>
            <a:p>
              <a:pPr algn="ctr">
                <a:lnSpc>
                  <a:spcPts val="2501"/>
                </a:lnSpc>
              </a:pPr>
            </a:p>
          </p:txBody>
        </p:sp>
      </p:grpSp>
      <p:sp>
        <p:nvSpPr>
          <p:cNvPr name="Freeform 9" id="9"/>
          <p:cNvSpPr/>
          <p:nvPr/>
        </p:nvSpPr>
        <p:spPr>
          <a:xfrm flipH="false" flipV="false" rot="0">
            <a:off x="12123487" y="961257"/>
            <a:ext cx="3185026" cy="3220986"/>
          </a:xfrm>
          <a:custGeom>
            <a:avLst/>
            <a:gdLst/>
            <a:ahLst/>
            <a:cxnLst/>
            <a:rect r="r" b="b" t="t" l="l"/>
            <a:pathLst>
              <a:path h="3220986" w="3185026">
                <a:moveTo>
                  <a:pt x="0" y="0"/>
                </a:moveTo>
                <a:lnTo>
                  <a:pt x="3185026" y="0"/>
                </a:lnTo>
                <a:lnTo>
                  <a:pt x="3185026" y="3220986"/>
                </a:lnTo>
                <a:lnTo>
                  <a:pt x="0" y="3220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945380" y="6194404"/>
            <a:ext cx="2726875" cy="2963994"/>
          </a:xfrm>
          <a:custGeom>
            <a:avLst/>
            <a:gdLst/>
            <a:ahLst/>
            <a:cxnLst/>
            <a:rect r="r" b="b" t="t" l="l"/>
            <a:pathLst>
              <a:path h="2963994" w="2726875">
                <a:moveTo>
                  <a:pt x="0" y="0"/>
                </a:moveTo>
                <a:lnTo>
                  <a:pt x="2726875" y="0"/>
                </a:lnTo>
                <a:lnTo>
                  <a:pt x="2726875" y="2963994"/>
                </a:lnTo>
                <a:lnTo>
                  <a:pt x="0" y="296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721621" y="6154363"/>
            <a:ext cx="5030808" cy="635000"/>
          </a:xfrm>
          <a:prstGeom prst="rect">
            <a:avLst/>
          </a:prstGeom>
        </p:spPr>
        <p:txBody>
          <a:bodyPr anchor="t" rtlCol="false" tIns="0" lIns="0" bIns="0" rIns="0">
            <a:spAutoFit/>
          </a:bodyPr>
          <a:lstStyle/>
          <a:p>
            <a:pPr algn="l" marL="0" indent="0" lvl="0">
              <a:lnSpc>
                <a:spcPts val="4600"/>
              </a:lnSpc>
              <a:spcBef>
                <a:spcPct val="0"/>
              </a:spcBef>
            </a:pPr>
            <a:r>
              <a:rPr lang="en-US" sz="5000">
                <a:solidFill>
                  <a:srgbClr val="000000"/>
                </a:solidFill>
                <a:latin typeface="The Youngest Serif"/>
                <a:ea typeface="The Youngest Serif"/>
                <a:cs typeface="The Youngest Serif"/>
                <a:sym typeface="The Youngest Serif"/>
              </a:rPr>
              <a:t>DESAFÍOS </a:t>
            </a:r>
          </a:p>
        </p:txBody>
      </p:sp>
      <p:sp>
        <p:nvSpPr>
          <p:cNvPr name="TextBox 12" id="12"/>
          <p:cNvSpPr txBox="true"/>
          <p:nvPr/>
        </p:nvSpPr>
        <p:spPr>
          <a:xfrm rot="0">
            <a:off x="1028700" y="549734"/>
            <a:ext cx="5030808" cy="635000"/>
          </a:xfrm>
          <a:prstGeom prst="rect">
            <a:avLst/>
          </a:prstGeom>
        </p:spPr>
        <p:txBody>
          <a:bodyPr anchor="t" rtlCol="false" tIns="0" lIns="0" bIns="0" rIns="0">
            <a:spAutoFit/>
          </a:bodyPr>
          <a:lstStyle/>
          <a:p>
            <a:pPr algn="l" marL="0" indent="0" lvl="0">
              <a:lnSpc>
                <a:spcPts val="4600"/>
              </a:lnSpc>
              <a:spcBef>
                <a:spcPct val="0"/>
              </a:spcBef>
            </a:pPr>
            <a:r>
              <a:rPr lang="en-US" sz="5000">
                <a:solidFill>
                  <a:srgbClr val="000000"/>
                </a:solidFill>
                <a:latin typeface="The Youngest Serif"/>
                <a:ea typeface="The Youngest Serif"/>
                <a:cs typeface="The Youngest Serif"/>
                <a:sym typeface="The Youngest Serif"/>
              </a:rPr>
              <a:t>DESCRIPCIÓN </a:t>
            </a:r>
          </a:p>
        </p:txBody>
      </p:sp>
      <p:sp>
        <p:nvSpPr>
          <p:cNvPr name="TextBox 13" id="13"/>
          <p:cNvSpPr txBox="true"/>
          <p:nvPr/>
        </p:nvSpPr>
        <p:spPr>
          <a:xfrm rot="0">
            <a:off x="9999906" y="7080677"/>
            <a:ext cx="7804432" cy="2579361"/>
          </a:xfrm>
          <a:prstGeom prst="rect">
            <a:avLst/>
          </a:prstGeom>
        </p:spPr>
        <p:txBody>
          <a:bodyPr anchor="t" rtlCol="false" tIns="0" lIns="0" bIns="0" rIns="0">
            <a:spAutoFit/>
          </a:bodyPr>
          <a:lstStyle/>
          <a:p>
            <a:pPr algn="l" marL="388934" indent="-194467" lvl="1">
              <a:lnSpc>
                <a:spcPts val="2251"/>
              </a:lnSpc>
              <a:buFont typeface="Arial"/>
              <a:buChar char="•"/>
            </a:pPr>
            <a:r>
              <a:rPr lang="en-US" sz="1801">
                <a:solidFill>
                  <a:srgbClr val="000000"/>
                </a:solidFill>
                <a:latin typeface="DejaVu Serif"/>
                <a:ea typeface="DejaVu Serif"/>
                <a:cs typeface="DejaVu Serif"/>
                <a:sym typeface="DejaVu Serif"/>
              </a:rPr>
              <a:t> </a:t>
            </a:r>
            <a:r>
              <a:rPr lang="en-US" sz="1801">
                <a:solidFill>
                  <a:srgbClr val="000000"/>
                </a:solidFill>
                <a:latin typeface="DejaVu Serif"/>
                <a:ea typeface="DejaVu Serif"/>
                <a:cs typeface="DejaVu Serif"/>
                <a:sym typeface="DejaVu Serif"/>
              </a:rPr>
              <a:t>Acces</a:t>
            </a:r>
            <a:r>
              <a:rPr lang="en-US" sz="1801">
                <a:solidFill>
                  <a:srgbClr val="000000"/>
                </a:solidFill>
                <a:latin typeface="DejaVu Serif"/>
                <a:ea typeface="DejaVu Serif"/>
                <a:cs typeface="DejaVu Serif"/>
                <a:sym typeface="DejaVu Serif"/>
              </a:rPr>
              <a:t>o y calidad de los datos (faltantes, inconsistentes, escalas distintas)</a:t>
            </a:r>
          </a:p>
          <a:p>
            <a:pPr algn="l" marL="388934" indent="-194467" lvl="1">
              <a:lnSpc>
                <a:spcPts val="2251"/>
              </a:lnSpc>
              <a:buFont typeface="Arial"/>
              <a:buChar char="•"/>
            </a:pPr>
            <a:r>
              <a:rPr lang="en-US" sz="1801">
                <a:solidFill>
                  <a:srgbClr val="000000"/>
                </a:solidFill>
                <a:latin typeface="DejaVu Serif"/>
                <a:ea typeface="DejaVu Serif"/>
                <a:cs typeface="DejaVu Serif"/>
                <a:sym typeface="DejaVu Serif"/>
              </a:rPr>
              <a:t>Evitar sesgos que refuercen desigualdades (discriminacion por ubicacion)</a:t>
            </a:r>
          </a:p>
          <a:p>
            <a:pPr algn="l" marL="388934" indent="-194467" lvl="1">
              <a:lnSpc>
                <a:spcPts val="2251"/>
              </a:lnSpc>
              <a:buFont typeface="Arial"/>
              <a:buChar char="•"/>
            </a:pPr>
            <a:r>
              <a:rPr lang="en-US" sz="1801">
                <a:solidFill>
                  <a:srgbClr val="000000"/>
                </a:solidFill>
                <a:latin typeface="DejaVu Serif"/>
                <a:ea typeface="DejaVu Serif"/>
                <a:cs typeface="DejaVu Serif"/>
                <a:sym typeface="DejaVu Serif"/>
              </a:rPr>
              <a:t>Seleccion de variables realmente relevantes (no redundantes con las del IPM)</a:t>
            </a:r>
          </a:p>
          <a:p>
            <a:pPr algn="l" marL="388934" indent="-194467" lvl="1">
              <a:lnSpc>
                <a:spcPts val="2251"/>
              </a:lnSpc>
              <a:buFont typeface="Arial"/>
              <a:buChar char="•"/>
            </a:pPr>
            <a:r>
              <a:rPr lang="en-US" sz="1801">
                <a:solidFill>
                  <a:srgbClr val="000000"/>
                </a:solidFill>
                <a:latin typeface="DejaVu Serif"/>
                <a:ea typeface="DejaVu Serif"/>
                <a:cs typeface="DejaVu Serif"/>
                <a:sym typeface="DejaVu Serif"/>
              </a:rPr>
              <a:t>Interpretabilidad del modelo (explicar por que predice lo que predice)</a:t>
            </a:r>
          </a:p>
          <a:p>
            <a:pPr algn="l">
              <a:lnSpc>
                <a:spcPts val="2251"/>
              </a:lnSpc>
            </a:pPr>
          </a:p>
        </p:txBody>
      </p:sp>
      <p:sp>
        <p:nvSpPr>
          <p:cNvPr name="TextBox 14" id="14"/>
          <p:cNvSpPr txBox="true"/>
          <p:nvPr/>
        </p:nvSpPr>
        <p:spPr>
          <a:xfrm rot="0">
            <a:off x="251167" y="1517887"/>
            <a:ext cx="8555403" cy="3449163"/>
          </a:xfrm>
          <a:prstGeom prst="rect">
            <a:avLst/>
          </a:prstGeom>
        </p:spPr>
        <p:txBody>
          <a:bodyPr anchor="t" rtlCol="false" tIns="0" lIns="0" bIns="0" rIns="0">
            <a:spAutoFit/>
          </a:bodyPr>
          <a:lstStyle/>
          <a:p>
            <a:pPr algn="l" marL="360242" indent="-180121" lvl="1">
              <a:lnSpc>
                <a:spcPts val="2085"/>
              </a:lnSpc>
              <a:buAutoNum type="arabicPeriod" startAt="1"/>
            </a:pPr>
            <a:r>
              <a:rPr lang="en-US" sz="1668">
                <a:solidFill>
                  <a:srgbClr val="000000"/>
                </a:solidFill>
                <a:latin typeface="DejaVu Serif"/>
                <a:ea typeface="DejaVu Serif"/>
                <a:cs typeface="DejaVu Serif"/>
                <a:sym typeface="DejaVu Serif"/>
              </a:rPr>
              <a:t> Contexto del Proyecto</a:t>
            </a:r>
          </a:p>
          <a:p>
            <a:pPr algn="l">
              <a:lnSpc>
                <a:spcPts val="2085"/>
              </a:lnSpc>
            </a:pPr>
            <a:r>
              <a:rPr lang="en-US" sz="1668">
                <a:solidFill>
                  <a:srgbClr val="000000"/>
                </a:solidFill>
                <a:latin typeface="DejaVu Serif"/>
                <a:ea typeface="DejaVu Serif"/>
                <a:cs typeface="DejaVu Serif"/>
                <a:sym typeface="DejaVu Serif"/>
              </a:rPr>
              <a:t>La pobreza multidimensional es una medida que captura las privaciones de la población en dimensiones como educación, salud, trabajo, juventud y niñez, y condiciones de la vivienda. Predecir y entender este índice a nivel municipal es crucial para la focalización de políticas públicas y la asignación eficiente de recursos.</a:t>
            </a:r>
          </a:p>
          <a:p>
            <a:pPr algn="l">
              <a:lnSpc>
                <a:spcPts val="2085"/>
              </a:lnSpc>
            </a:pPr>
            <a:r>
              <a:rPr lang="en-US" sz="1668">
                <a:solidFill>
                  <a:srgbClr val="000000"/>
                </a:solidFill>
                <a:latin typeface="DejaVu Serif"/>
                <a:ea typeface="DejaVu Serif"/>
                <a:cs typeface="DejaVu Serif"/>
                <a:sym typeface="DejaVu Serif"/>
              </a:rPr>
              <a:t>2.  Alcance</a:t>
            </a:r>
          </a:p>
          <a:p>
            <a:pPr algn="l">
              <a:lnSpc>
                <a:spcPts val="2085"/>
              </a:lnSpc>
            </a:pPr>
            <a:r>
              <a:rPr lang="en-US" sz="1668">
                <a:solidFill>
                  <a:srgbClr val="000000"/>
                </a:solidFill>
                <a:latin typeface="DejaVu Serif"/>
                <a:ea typeface="DejaVu Serif"/>
                <a:cs typeface="DejaVu Serif"/>
                <a:sym typeface="DejaVu Serif"/>
              </a:rPr>
              <a:t>El proyecto se centrará en los 32 departamentos de Colombia y el distrito capital . Utilizará los datos del Censo Nacional de Población y Vivienda 2018 y otras fuentes oficiales de años cercanos como línea base. El modelo será transversal (cross-sectional) para el año más reciente con datos completos disponibles.</a:t>
            </a:r>
          </a:p>
          <a:p>
            <a:pPr algn="l">
              <a:lnSpc>
                <a:spcPts val="208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12760210" y="0"/>
            <a:ext cx="5527790" cy="10375230"/>
            <a:chOff x="0" y="0"/>
            <a:chExt cx="1455879" cy="2732571"/>
          </a:xfrm>
        </p:grpSpPr>
        <p:sp>
          <p:nvSpPr>
            <p:cNvPr name="Freeform 3" id="3"/>
            <p:cNvSpPr/>
            <p:nvPr/>
          </p:nvSpPr>
          <p:spPr>
            <a:xfrm flipH="false" flipV="false" rot="0">
              <a:off x="0" y="0"/>
              <a:ext cx="1455879" cy="2732571"/>
            </a:xfrm>
            <a:custGeom>
              <a:avLst/>
              <a:gdLst/>
              <a:ahLst/>
              <a:cxnLst/>
              <a:rect r="r" b="b" t="t" l="l"/>
              <a:pathLst>
                <a:path h="2732571" w="1455879">
                  <a:moveTo>
                    <a:pt x="0" y="0"/>
                  </a:moveTo>
                  <a:lnTo>
                    <a:pt x="1455879" y="0"/>
                  </a:lnTo>
                  <a:lnTo>
                    <a:pt x="1455879" y="2732571"/>
                  </a:lnTo>
                  <a:lnTo>
                    <a:pt x="0" y="2732571"/>
                  </a:lnTo>
                  <a:close/>
                </a:path>
              </a:pathLst>
            </a:custGeom>
            <a:solidFill>
              <a:srgbClr val="231F20"/>
            </a:solidFill>
          </p:spPr>
        </p:sp>
        <p:sp>
          <p:nvSpPr>
            <p:cNvPr name="TextBox 4" id="4"/>
            <p:cNvSpPr txBox="true"/>
            <p:nvPr/>
          </p:nvSpPr>
          <p:spPr>
            <a:xfrm>
              <a:off x="0" y="-28575"/>
              <a:ext cx="1455879" cy="2761146"/>
            </a:xfrm>
            <a:prstGeom prst="rect">
              <a:avLst/>
            </a:prstGeom>
          </p:spPr>
          <p:txBody>
            <a:bodyPr anchor="ctr" rtlCol="false" tIns="50800" lIns="50800" bIns="50800" rIns="50800"/>
            <a:lstStyle/>
            <a:p>
              <a:pPr algn="ctr">
                <a:lnSpc>
                  <a:spcPts val="2501"/>
                </a:lnSpc>
              </a:pPr>
            </a:p>
          </p:txBody>
        </p:sp>
      </p:grpSp>
      <p:grpSp>
        <p:nvGrpSpPr>
          <p:cNvPr name="Group 5" id="5"/>
          <p:cNvGrpSpPr>
            <a:grpSpLocks noChangeAspect="true"/>
          </p:cNvGrpSpPr>
          <p:nvPr/>
        </p:nvGrpSpPr>
        <p:grpSpPr>
          <a:xfrm rot="0">
            <a:off x="10217594" y="539469"/>
            <a:ext cx="5085232" cy="9528138"/>
            <a:chOff x="0" y="0"/>
            <a:chExt cx="3388360" cy="6348730"/>
          </a:xfrm>
        </p:grpSpPr>
        <p:sp>
          <p:nvSpPr>
            <p:cNvPr name="Freeform 6" id="6"/>
            <p:cNvSpPr/>
            <p:nvPr/>
          </p:nvSpPr>
          <p:spPr>
            <a:xfrm flipH="false" flipV="false" rot="0">
              <a:off x="4440" y="4559"/>
              <a:ext cx="3379479" cy="6340883"/>
            </a:xfrm>
            <a:custGeom>
              <a:avLst/>
              <a:gdLst/>
              <a:ahLst/>
              <a:cxnLst/>
              <a:rect r="r" b="b" t="t" l="l"/>
              <a:pathLst>
                <a:path h="6340883" w="3379479">
                  <a:moveTo>
                    <a:pt x="3150240" y="1689621"/>
                  </a:moveTo>
                  <a:cubicBezTo>
                    <a:pt x="3836040" y="504711"/>
                    <a:pt x="2874650" y="-456679"/>
                    <a:pt x="1689740" y="229121"/>
                  </a:cubicBezTo>
                  <a:cubicBezTo>
                    <a:pt x="504830" y="-456679"/>
                    <a:pt x="-456560" y="504711"/>
                    <a:pt x="229240" y="1689621"/>
                  </a:cubicBezTo>
                  <a:cubicBezTo>
                    <a:pt x="-132710" y="2315731"/>
                    <a:pt x="-36190" y="2878341"/>
                    <a:pt x="310520" y="3170441"/>
                  </a:cubicBezTo>
                  <a:cubicBezTo>
                    <a:pt x="-36190" y="3462541"/>
                    <a:pt x="-132710" y="4025151"/>
                    <a:pt x="229240" y="4651261"/>
                  </a:cubicBezTo>
                  <a:cubicBezTo>
                    <a:pt x="-456560" y="5836171"/>
                    <a:pt x="504830" y="6797561"/>
                    <a:pt x="1689740" y="6111761"/>
                  </a:cubicBezTo>
                  <a:cubicBezTo>
                    <a:pt x="2874650" y="6797561"/>
                    <a:pt x="3836040" y="5836171"/>
                    <a:pt x="3150240" y="4651261"/>
                  </a:cubicBezTo>
                  <a:cubicBezTo>
                    <a:pt x="3512190" y="4025151"/>
                    <a:pt x="3415670" y="3462541"/>
                    <a:pt x="3068960" y="3170441"/>
                  </a:cubicBezTo>
                  <a:cubicBezTo>
                    <a:pt x="3415670" y="2878341"/>
                    <a:pt x="3512190" y="2314461"/>
                    <a:pt x="3150240" y="1689621"/>
                  </a:cubicBezTo>
                  <a:close/>
                </a:path>
              </a:pathLst>
            </a:custGeom>
            <a:solidFill>
              <a:srgbClr val="231F20"/>
            </a:solidFill>
          </p:spPr>
        </p:sp>
        <p:sp>
          <p:nvSpPr>
            <p:cNvPr name="Freeform 7" id="7"/>
            <p:cNvSpPr/>
            <p:nvPr/>
          </p:nvSpPr>
          <p:spPr>
            <a:xfrm flipH="false" flipV="false" rot="0">
              <a:off x="16176" y="16510"/>
              <a:ext cx="3354738" cy="6314440"/>
            </a:xfrm>
            <a:custGeom>
              <a:avLst/>
              <a:gdLst/>
              <a:ahLst/>
              <a:cxnLst/>
              <a:rect r="r" b="b" t="t" l="l"/>
              <a:pathLst>
                <a:path h="6314440" w="3354738">
                  <a:moveTo>
                    <a:pt x="2446354" y="6314440"/>
                  </a:moveTo>
                  <a:cubicBezTo>
                    <a:pt x="2205054" y="6314440"/>
                    <a:pt x="1940894" y="6235700"/>
                    <a:pt x="1684354" y="6087110"/>
                  </a:cubicBezTo>
                  <a:lnTo>
                    <a:pt x="1678004" y="6083300"/>
                  </a:lnTo>
                  <a:lnTo>
                    <a:pt x="1671654" y="6087110"/>
                  </a:lnTo>
                  <a:cubicBezTo>
                    <a:pt x="1415114" y="6235700"/>
                    <a:pt x="1150954" y="6314440"/>
                    <a:pt x="909654" y="6314440"/>
                  </a:cubicBezTo>
                  <a:cubicBezTo>
                    <a:pt x="566754" y="6314440"/>
                    <a:pt x="279734" y="6159500"/>
                    <a:pt x="123524" y="5887720"/>
                  </a:cubicBezTo>
                  <a:cubicBezTo>
                    <a:pt x="-72056" y="5549900"/>
                    <a:pt x="-33956" y="5095240"/>
                    <a:pt x="227664" y="4643120"/>
                  </a:cubicBezTo>
                  <a:lnTo>
                    <a:pt x="231474" y="4636770"/>
                  </a:lnTo>
                  <a:lnTo>
                    <a:pt x="227664" y="4630420"/>
                  </a:lnTo>
                  <a:cubicBezTo>
                    <a:pt x="58754" y="4338320"/>
                    <a:pt x="-18716" y="4042410"/>
                    <a:pt x="4144" y="3773170"/>
                  </a:cubicBezTo>
                  <a:cubicBezTo>
                    <a:pt x="25734" y="3528060"/>
                    <a:pt x="132414" y="3312160"/>
                    <a:pt x="306404" y="3167380"/>
                  </a:cubicBezTo>
                  <a:lnTo>
                    <a:pt x="317834" y="3157220"/>
                  </a:lnTo>
                  <a:lnTo>
                    <a:pt x="306404" y="3147060"/>
                  </a:lnTo>
                  <a:cubicBezTo>
                    <a:pt x="133684" y="3001010"/>
                    <a:pt x="25734" y="2786380"/>
                    <a:pt x="4144" y="2541270"/>
                  </a:cubicBezTo>
                  <a:cubicBezTo>
                    <a:pt x="-18716" y="2273300"/>
                    <a:pt x="57484" y="1976120"/>
                    <a:pt x="227664" y="1682750"/>
                  </a:cubicBezTo>
                  <a:lnTo>
                    <a:pt x="231474" y="1676400"/>
                  </a:lnTo>
                  <a:lnTo>
                    <a:pt x="227664" y="1670050"/>
                  </a:lnTo>
                  <a:cubicBezTo>
                    <a:pt x="-33956" y="1217930"/>
                    <a:pt x="-72056" y="764540"/>
                    <a:pt x="123524" y="426720"/>
                  </a:cubicBezTo>
                  <a:cubicBezTo>
                    <a:pt x="279734" y="154940"/>
                    <a:pt x="565484" y="0"/>
                    <a:pt x="908384" y="0"/>
                  </a:cubicBezTo>
                  <a:cubicBezTo>
                    <a:pt x="1149684" y="0"/>
                    <a:pt x="1413844" y="78740"/>
                    <a:pt x="1670384" y="227330"/>
                  </a:cubicBezTo>
                  <a:lnTo>
                    <a:pt x="1676734" y="231140"/>
                  </a:lnTo>
                  <a:lnTo>
                    <a:pt x="1683084" y="227330"/>
                  </a:lnTo>
                  <a:cubicBezTo>
                    <a:pt x="1939624" y="78740"/>
                    <a:pt x="2203784" y="0"/>
                    <a:pt x="2445084" y="0"/>
                  </a:cubicBezTo>
                  <a:cubicBezTo>
                    <a:pt x="2787984" y="0"/>
                    <a:pt x="3075004" y="154940"/>
                    <a:pt x="3231214" y="426720"/>
                  </a:cubicBezTo>
                  <a:cubicBezTo>
                    <a:pt x="3426794" y="764540"/>
                    <a:pt x="3388694" y="1219200"/>
                    <a:pt x="3127074" y="1671320"/>
                  </a:cubicBezTo>
                  <a:lnTo>
                    <a:pt x="3123264" y="1677670"/>
                  </a:lnTo>
                  <a:lnTo>
                    <a:pt x="3127074" y="1684020"/>
                  </a:lnTo>
                  <a:cubicBezTo>
                    <a:pt x="3295984" y="1977390"/>
                    <a:pt x="3373454" y="2273300"/>
                    <a:pt x="3350594" y="2542540"/>
                  </a:cubicBezTo>
                  <a:cubicBezTo>
                    <a:pt x="3329004" y="2787650"/>
                    <a:pt x="3222324" y="3003550"/>
                    <a:pt x="3048334" y="3148330"/>
                  </a:cubicBezTo>
                  <a:lnTo>
                    <a:pt x="3036904" y="3158490"/>
                  </a:lnTo>
                  <a:lnTo>
                    <a:pt x="3048334" y="3168650"/>
                  </a:lnTo>
                  <a:cubicBezTo>
                    <a:pt x="3221054" y="3314700"/>
                    <a:pt x="3329004" y="3529330"/>
                    <a:pt x="3350594" y="3774440"/>
                  </a:cubicBezTo>
                  <a:cubicBezTo>
                    <a:pt x="3373454" y="4042410"/>
                    <a:pt x="3297254" y="4339590"/>
                    <a:pt x="3127074" y="4632960"/>
                  </a:cubicBezTo>
                  <a:lnTo>
                    <a:pt x="3123264" y="4639310"/>
                  </a:lnTo>
                  <a:lnTo>
                    <a:pt x="3127074" y="4645660"/>
                  </a:lnTo>
                  <a:cubicBezTo>
                    <a:pt x="3388694" y="5099050"/>
                    <a:pt x="3426794" y="5552440"/>
                    <a:pt x="3231214" y="5890260"/>
                  </a:cubicBezTo>
                  <a:cubicBezTo>
                    <a:pt x="3076274" y="6159500"/>
                    <a:pt x="2789254" y="6314440"/>
                    <a:pt x="2446354" y="6314440"/>
                  </a:cubicBezTo>
                  <a:cubicBezTo>
                    <a:pt x="2446354" y="6314440"/>
                    <a:pt x="2446354" y="6314440"/>
                    <a:pt x="2446354" y="6314440"/>
                  </a:cubicBezTo>
                  <a:close/>
                </a:path>
              </a:pathLst>
            </a:custGeom>
            <a:blipFill>
              <a:blip r:embed="rId2"/>
              <a:stretch>
                <a:fillRect l="-12702" t="0" r="-12702" b="0"/>
              </a:stretch>
            </a:blipFill>
          </p:spPr>
        </p:sp>
      </p:grpSp>
      <p:sp>
        <p:nvSpPr>
          <p:cNvPr name="TextBox 8" id="8"/>
          <p:cNvSpPr txBox="true"/>
          <p:nvPr/>
        </p:nvSpPr>
        <p:spPr>
          <a:xfrm rot="0">
            <a:off x="1028700" y="2414602"/>
            <a:ext cx="7360014" cy="1318260"/>
          </a:xfrm>
          <a:prstGeom prst="rect">
            <a:avLst/>
          </a:prstGeom>
        </p:spPr>
        <p:txBody>
          <a:bodyPr anchor="t" rtlCol="false" tIns="0" lIns="0" bIns="0" rIns="0">
            <a:spAutoFit/>
          </a:bodyPr>
          <a:lstStyle/>
          <a:p>
            <a:pPr algn="l">
              <a:lnSpc>
                <a:spcPts val="4920"/>
              </a:lnSpc>
            </a:pPr>
            <a:r>
              <a:rPr lang="en-US" sz="6000">
                <a:solidFill>
                  <a:srgbClr val="000000"/>
                </a:solidFill>
                <a:latin typeface="The Youngest Serif"/>
                <a:ea typeface="The Youngest Serif"/>
                <a:cs typeface="The Youngest Serif"/>
                <a:sym typeface="The Youngest Serif"/>
              </a:rPr>
              <a:t>ENTREGA DE VALOR </a:t>
            </a:r>
          </a:p>
        </p:txBody>
      </p:sp>
      <p:sp>
        <p:nvSpPr>
          <p:cNvPr name="TextBox 9" id="9"/>
          <p:cNvSpPr txBox="true"/>
          <p:nvPr/>
        </p:nvSpPr>
        <p:spPr>
          <a:xfrm rot="0">
            <a:off x="864914" y="4228162"/>
            <a:ext cx="8960779" cy="4972749"/>
          </a:xfrm>
          <a:prstGeom prst="rect">
            <a:avLst/>
          </a:prstGeom>
        </p:spPr>
        <p:txBody>
          <a:bodyPr anchor="t" rtlCol="false" tIns="0" lIns="0" bIns="0" rIns="0">
            <a:spAutoFit/>
          </a:bodyPr>
          <a:lstStyle/>
          <a:p>
            <a:pPr algn="l" marL="397552" indent="-198776" lvl="1">
              <a:lnSpc>
                <a:spcPts val="2301"/>
              </a:lnSpc>
              <a:buFont typeface="Arial"/>
              <a:buChar char="•"/>
            </a:pPr>
            <a:r>
              <a:rPr lang="en-US" sz="1841">
                <a:solidFill>
                  <a:srgbClr val="000000"/>
                </a:solidFill>
                <a:latin typeface="DejaVu Serif"/>
                <a:ea typeface="DejaVu Serif"/>
                <a:cs typeface="DejaVu Serif"/>
                <a:sym typeface="DejaVu Serif"/>
              </a:rPr>
              <a:t>Las herramientas empleadas serán Python para la construcción de código y pruebas, GitHub como plataforma de control de versiones y colaboración, y Google Colab para la ejecución y documentación interactiva. Se integrarán modelos de IA y bibliotecas estadísticas que permitan análisis reproducibles.</a:t>
            </a:r>
          </a:p>
          <a:p>
            <a:pPr algn="l" marL="397552" indent="-198776" lvl="1">
              <a:lnSpc>
                <a:spcPts val="2301"/>
              </a:lnSpc>
              <a:buFont typeface="Arial"/>
              <a:buChar char="•"/>
            </a:pPr>
            <a:r>
              <a:rPr lang="en-US" sz="1841">
                <a:solidFill>
                  <a:srgbClr val="000000"/>
                </a:solidFill>
                <a:latin typeface="DejaVu Serif"/>
                <a:ea typeface="DejaVu Serif"/>
                <a:cs typeface="DejaVu Serif"/>
                <a:sym typeface="DejaVu Serif"/>
              </a:rPr>
              <a:t>El proyecto permitirá predecir el Índice de Pobreza Multidimensional (IPM) en departamentos colombianos con precisión, apoyando la toma de decisiones en políticas públicas y focalización de recursos. Se espera fortalecer la capacidad de los entes territoriales para anticipar tendencias, diseñar intervenciones más efectivas y reducir desigualdades.</a:t>
            </a:r>
          </a:p>
          <a:p>
            <a:pPr algn="l" marL="397552" indent="-198776" lvl="1">
              <a:lnSpc>
                <a:spcPts val="2301"/>
              </a:lnSpc>
              <a:buFont typeface="Arial"/>
              <a:buChar char="•"/>
            </a:pPr>
            <a:r>
              <a:rPr lang="en-US" sz="1841">
                <a:solidFill>
                  <a:srgbClr val="000000"/>
                </a:solidFill>
                <a:latin typeface="DejaVu Serif"/>
                <a:ea typeface="DejaVu Serif"/>
                <a:cs typeface="DejaVu Serif"/>
                <a:sym typeface="DejaVu Serif"/>
              </a:rPr>
              <a:t>Método sostenible: uso de datos abiertos y anónimos, modelos eficientes y reproducibles en Python, control de sesgos con auditorías éticas, versionado en GitHub, monitoreo continuo y documentación clara para transferencia. Garantiza transparencia, impacto social duradero y replicabilidad nacional.</a:t>
            </a:r>
          </a:p>
          <a:p>
            <a:pPr algn="l">
              <a:lnSpc>
                <a:spcPts val="2301"/>
              </a:lnSpc>
            </a:pPr>
          </a:p>
        </p:txBody>
      </p:sp>
      <p:sp>
        <p:nvSpPr>
          <p:cNvPr name="TextBox 10" id="10"/>
          <p:cNvSpPr txBox="true"/>
          <p:nvPr/>
        </p:nvSpPr>
        <p:spPr>
          <a:xfrm rot="0">
            <a:off x="1028700" y="612740"/>
            <a:ext cx="7356030" cy="1076301"/>
          </a:xfrm>
          <a:prstGeom prst="rect">
            <a:avLst/>
          </a:prstGeom>
        </p:spPr>
        <p:txBody>
          <a:bodyPr anchor="t" rtlCol="false" tIns="0" lIns="0" bIns="0" rIns="0">
            <a:spAutoFit/>
          </a:bodyPr>
          <a:lstStyle/>
          <a:p>
            <a:pPr algn="l">
              <a:lnSpc>
                <a:spcPts val="7949"/>
              </a:lnSpc>
            </a:pPr>
            <a:r>
              <a:rPr lang="en-US" sz="8640">
                <a:solidFill>
                  <a:srgbClr val="8E6748"/>
                </a:solidFill>
                <a:latin typeface="Brittany"/>
                <a:ea typeface="Brittany"/>
                <a:cs typeface="Brittany"/>
                <a:sym typeface="Brittany"/>
              </a:rPr>
              <a:t>En equipo mejor</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7E1DB"/>
        </a:solidFill>
      </p:bgPr>
    </p:bg>
    <p:spTree>
      <p:nvGrpSpPr>
        <p:cNvPr id="1" name=""/>
        <p:cNvGrpSpPr/>
        <p:nvPr/>
      </p:nvGrpSpPr>
      <p:grpSpPr>
        <a:xfrm>
          <a:off x="0" y="0"/>
          <a:ext cx="0" cy="0"/>
          <a:chOff x="0" y="0"/>
          <a:chExt cx="0" cy="0"/>
        </a:xfrm>
      </p:grpSpPr>
      <p:sp>
        <p:nvSpPr>
          <p:cNvPr name="TextBox 2" id="2"/>
          <p:cNvSpPr txBox="true"/>
          <p:nvPr/>
        </p:nvSpPr>
        <p:spPr>
          <a:xfrm rot="0">
            <a:off x="5364259" y="1266825"/>
            <a:ext cx="7559483" cy="773083"/>
          </a:xfrm>
          <a:prstGeom prst="rect">
            <a:avLst/>
          </a:prstGeom>
        </p:spPr>
        <p:txBody>
          <a:bodyPr anchor="t" rtlCol="false" tIns="0" lIns="0" bIns="0" rIns="0">
            <a:spAutoFit/>
          </a:bodyPr>
          <a:lstStyle/>
          <a:p>
            <a:pPr algn="l">
              <a:lnSpc>
                <a:spcPts val="5475"/>
              </a:lnSpc>
            </a:pPr>
            <a:r>
              <a:rPr lang="en-US" sz="6676">
                <a:solidFill>
                  <a:srgbClr val="000000"/>
                </a:solidFill>
                <a:latin typeface="The Youngest Serif"/>
                <a:ea typeface="The Youngest Serif"/>
                <a:cs typeface="The Youngest Serif"/>
                <a:sym typeface="The Youngest Serif"/>
              </a:rPr>
              <a:t> STAKEHOLDERS</a:t>
            </a:r>
          </a:p>
        </p:txBody>
      </p:sp>
      <p:sp>
        <p:nvSpPr>
          <p:cNvPr name="TextBox 3" id="3"/>
          <p:cNvSpPr txBox="true"/>
          <p:nvPr/>
        </p:nvSpPr>
        <p:spPr>
          <a:xfrm rot="0">
            <a:off x="1028700" y="2775383"/>
            <a:ext cx="4992567" cy="939991"/>
          </a:xfrm>
          <a:prstGeom prst="rect">
            <a:avLst/>
          </a:prstGeom>
        </p:spPr>
        <p:txBody>
          <a:bodyPr anchor="t" rtlCol="false" tIns="0" lIns="0" bIns="0" rIns="0">
            <a:spAutoFit/>
          </a:bodyPr>
          <a:lstStyle/>
          <a:p>
            <a:pPr algn="l">
              <a:lnSpc>
                <a:spcPts val="3509"/>
              </a:lnSpc>
            </a:pPr>
            <a:r>
              <a:rPr lang="en-US" sz="4279">
                <a:solidFill>
                  <a:srgbClr val="000000"/>
                </a:solidFill>
                <a:latin typeface="The Youngest Serif"/>
                <a:ea typeface="The Youngest Serif"/>
                <a:cs typeface="The Youngest Serif"/>
                <a:sym typeface="The Youngest Serif"/>
              </a:rPr>
              <a:t>Gobierno/entidades públicas</a:t>
            </a:r>
          </a:p>
        </p:txBody>
      </p:sp>
      <p:sp>
        <p:nvSpPr>
          <p:cNvPr name="TextBox 4" id="4"/>
          <p:cNvSpPr txBox="true"/>
          <p:nvPr/>
        </p:nvSpPr>
        <p:spPr>
          <a:xfrm rot="0">
            <a:off x="893695" y="4012917"/>
            <a:ext cx="6129549" cy="1585684"/>
          </a:xfrm>
          <a:prstGeom prst="rect">
            <a:avLst/>
          </a:prstGeom>
        </p:spPr>
        <p:txBody>
          <a:bodyPr anchor="t" rtlCol="false" tIns="0" lIns="0" bIns="0" rIns="0">
            <a:spAutoFit/>
          </a:bodyPr>
          <a:lstStyle/>
          <a:p>
            <a:pPr algn="l" marL="429561" indent="-214780" lvl="1">
              <a:lnSpc>
                <a:spcPts val="2487"/>
              </a:lnSpc>
              <a:buFont typeface="Arial"/>
              <a:buChar char="•"/>
            </a:pPr>
            <a:r>
              <a:rPr lang="en-US" sz="1989">
                <a:solidFill>
                  <a:srgbClr val="000000"/>
                </a:solidFill>
                <a:latin typeface="DejaVu Serif"/>
                <a:ea typeface="DejaVu Serif"/>
                <a:cs typeface="DejaVu Serif"/>
                <a:sym typeface="DejaVu Serif"/>
              </a:rPr>
              <a:t> Ministerio de salud; Ministerio de vivienda,DANE, etc.</a:t>
            </a:r>
          </a:p>
          <a:p>
            <a:pPr algn="l" marL="429561" indent="-214780" lvl="1">
              <a:lnSpc>
                <a:spcPts val="2487"/>
              </a:lnSpc>
              <a:buFont typeface="Arial"/>
              <a:buChar char="•"/>
            </a:pPr>
            <a:r>
              <a:rPr lang="en-US" sz="1989">
                <a:solidFill>
                  <a:srgbClr val="000000"/>
                </a:solidFill>
                <a:latin typeface="DejaVu Serif"/>
                <a:ea typeface="DejaVu Serif"/>
                <a:cs typeface="DejaVu Serif"/>
                <a:sym typeface="DejaVu Serif"/>
              </a:rPr>
              <a:t>Interes: usar los resultados para políyicas publicas, asignacion de recursos y programas sociales.</a:t>
            </a:r>
          </a:p>
        </p:txBody>
      </p:sp>
      <p:sp>
        <p:nvSpPr>
          <p:cNvPr name="TextBox 5" id="5"/>
          <p:cNvSpPr txBox="true"/>
          <p:nvPr/>
        </p:nvSpPr>
        <p:spPr>
          <a:xfrm rot="0">
            <a:off x="9597298" y="2661790"/>
            <a:ext cx="6592387" cy="939991"/>
          </a:xfrm>
          <a:prstGeom prst="rect">
            <a:avLst/>
          </a:prstGeom>
        </p:spPr>
        <p:txBody>
          <a:bodyPr anchor="t" rtlCol="false" tIns="0" lIns="0" bIns="0" rIns="0">
            <a:spAutoFit/>
          </a:bodyPr>
          <a:lstStyle/>
          <a:p>
            <a:pPr algn="l">
              <a:lnSpc>
                <a:spcPts val="3509"/>
              </a:lnSpc>
            </a:pPr>
            <a:r>
              <a:rPr lang="en-US" sz="4279">
                <a:solidFill>
                  <a:srgbClr val="000000"/>
                </a:solidFill>
                <a:latin typeface="The Youngest Serif"/>
                <a:ea typeface="The Youngest Serif"/>
                <a:cs typeface="The Youngest Serif"/>
                <a:sym typeface="The Youngest Serif"/>
              </a:rPr>
              <a:t> Organizaciones de investigación y académicas</a:t>
            </a:r>
          </a:p>
        </p:txBody>
      </p:sp>
      <p:sp>
        <p:nvSpPr>
          <p:cNvPr name="TextBox 6" id="6"/>
          <p:cNvSpPr txBox="true"/>
          <p:nvPr/>
        </p:nvSpPr>
        <p:spPr>
          <a:xfrm rot="0">
            <a:off x="9828718" y="4012917"/>
            <a:ext cx="6129549" cy="1585684"/>
          </a:xfrm>
          <a:prstGeom prst="rect">
            <a:avLst/>
          </a:prstGeom>
        </p:spPr>
        <p:txBody>
          <a:bodyPr anchor="t" rtlCol="false" tIns="0" lIns="0" bIns="0" rIns="0">
            <a:spAutoFit/>
          </a:bodyPr>
          <a:lstStyle/>
          <a:p>
            <a:pPr algn="l" marL="429561" indent="-214780" lvl="1">
              <a:lnSpc>
                <a:spcPts val="2487"/>
              </a:lnSpc>
              <a:buFont typeface="Arial"/>
              <a:buChar char="•"/>
            </a:pPr>
            <a:r>
              <a:rPr lang="en-US" sz="1989">
                <a:solidFill>
                  <a:srgbClr val="000000"/>
                </a:solidFill>
                <a:latin typeface="DejaVu Serif"/>
                <a:ea typeface="DejaVu Serif"/>
                <a:cs typeface="DejaVu Serif"/>
                <a:sym typeface="DejaVu Serif"/>
              </a:rPr>
              <a:t> Universidades o centros de estudios de economía y datos.</a:t>
            </a:r>
          </a:p>
          <a:p>
            <a:pPr algn="l" marL="429561" indent="-214780" lvl="1">
              <a:lnSpc>
                <a:spcPts val="2487"/>
              </a:lnSpc>
              <a:buFont typeface="Arial"/>
              <a:buChar char="•"/>
            </a:pPr>
            <a:r>
              <a:rPr lang="en-US" sz="1989">
                <a:solidFill>
                  <a:srgbClr val="000000"/>
                </a:solidFill>
                <a:latin typeface="DejaVu Serif"/>
                <a:ea typeface="DejaVu Serif"/>
                <a:cs typeface="DejaVu Serif"/>
                <a:sym typeface="DejaVu Serif"/>
              </a:rPr>
              <a:t>Interés: generar conocimiento, validar métodos, publicar resultados.</a:t>
            </a:r>
          </a:p>
          <a:p>
            <a:pPr algn="l">
              <a:lnSpc>
                <a:spcPts val="2487"/>
              </a:lnSpc>
            </a:pPr>
          </a:p>
        </p:txBody>
      </p:sp>
      <p:sp>
        <p:nvSpPr>
          <p:cNvPr name="TextBox 7" id="7"/>
          <p:cNvSpPr txBox="true"/>
          <p:nvPr/>
        </p:nvSpPr>
        <p:spPr>
          <a:xfrm rot="0">
            <a:off x="893695" y="6403019"/>
            <a:ext cx="5285007" cy="501829"/>
          </a:xfrm>
          <a:prstGeom prst="rect">
            <a:avLst/>
          </a:prstGeom>
        </p:spPr>
        <p:txBody>
          <a:bodyPr anchor="t" rtlCol="false" tIns="0" lIns="0" bIns="0" rIns="0">
            <a:spAutoFit/>
          </a:bodyPr>
          <a:lstStyle/>
          <a:p>
            <a:pPr algn="l">
              <a:lnSpc>
                <a:spcPts val="3509"/>
              </a:lnSpc>
            </a:pPr>
            <a:r>
              <a:rPr lang="en-US" sz="4279">
                <a:solidFill>
                  <a:srgbClr val="000000"/>
                </a:solidFill>
                <a:latin typeface="The Youngest Serif"/>
                <a:ea typeface="The Youngest Serif"/>
                <a:cs typeface="The Youngest Serif"/>
                <a:sym typeface="The Youngest Serif"/>
              </a:rPr>
              <a:t>Hogares /ciudadanos</a:t>
            </a:r>
          </a:p>
        </p:txBody>
      </p:sp>
      <p:sp>
        <p:nvSpPr>
          <p:cNvPr name="TextBox 8" id="8"/>
          <p:cNvSpPr txBox="true"/>
          <p:nvPr/>
        </p:nvSpPr>
        <p:spPr>
          <a:xfrm rot="0">
            <a:off x="893695" y="7200123"/>
            <a:ext cx="6129549" cy="1901537"/>
          </a:xfrm>
          <a:prstGeom prst="rect">
            <a:avLst/>
          </a:prstGeom>
        </p:spPr>
        <p:txBody>
          <a:bodyPr anchor="t" rtlCol="false" tIns="0" lIns="0" bIns="0" rIns="0">
            <a:spAutoFit/>
          </a:bodyPr>
          <a:lstStyle/>
          <a:p>
            <a:pPr algn="l" marL="429561" indent="-214780" lvl="1">
              <a:lnSpc>
                <a:spcPts val="2487"/>
              </a:lnSpc>
              <a:buFont typeface="Arial"/>
              <a:buChar char="•"/>
            </a:pPr>
            <a:r>
              <a:rPr lang="en-US" sz="1989">
                <a:solidFill>
                  <a:srgbClr val="000000"/>
                </a:solidFill>
                <a:latin typeface="DejaVu Serif"/>
                <a:ea typeface="DejaVu Serif"/>
                <a:cs typeface="DejaVu Serif"/>
                <a:sym typeface="DejaVu Serif"/>
              </a:rPr>
              <a:t> Los hogares que aportan los datos y que podrían beneficiarse de políticas basadas en los resultados.</a:t>
            </a:r>
          </a:p>
          <a:p>
            <a:pPr algn="l" marL="429561" indent="-214780" lvl="1">
              <a:lnSpc>
                <a:spcPts val="2487"/>
              </a:lnSpc>
              <a:buFont typeface="Arial"/>
              <a:buChar char="•"/>
            </a:pPr>
            <a:r>
              <a:rPr lang="en-US" sz="1989">
                <a:solidFill>
                  <a:srgbClr val="000000"/>
                </a:solidFill>
                <a:latin typeface="DejaVu Serif"/>
                <a:ea typeface="DejaVu Serif"/>
                <a:cs typeface="DejaVu Serif"/>
                <a:sym typeface="DejaVu Serif"/>
              </a:rPr>
              <a:t>Interés: mejora de servicios, apoyo económico, acceso a programas sociales.</a:t>
            </a:r>
          </a:p>
          <a:p>
            <a:pPr algn="l">
              <a:lnSpc>
                <a:spcPts val="2487"/>
              </a:lnSpc>
            </a:pPr>
          </a:p>
        </p:txBody>
      </p:sp>
      <p:sp>
        <p:nvSpPr>
          <p:cNvPr name="TextBox 9" id="9"/>
          <p:cNvSpPr txBox="true"/>
          <p:nvPr/>
        </p:nvSpPr>
        <p:spPr>
          <a:xfrm rot="0">
            <a:off x="9713559" y="6279182"/>
            <a:ext cx="6213935" cy="939991"/>
          </a:xfrm>
          <a:prstGeom prst="rect">
            <a:avLst/>
          </a:prstGeom>
        </p:spPr>
        <p:txBody>
          <a:bodyPr anchor="t" rtlCol="false" tIns="0" lIns="0" bIns="0" rIns="0">
            <a:spAutoFit/>
          </a:bodyPr>
          <a:lstStyle/>
          <a:p>
            <a:pPr algn="l">
              <a:lnSpc>
                <a:spcPts val="3509"/>
              </a:lnSpc>
            </a:pPr>
            <a:r>
              <a:rPr lang="en-US" sz="4279">
                <a:solidFill>
                  <a:srgbClr val="000000"/>
                </a:solidFill>
                <a:latin typeface="The Youngest Serif"/>
                <a:ea typeface="The Youngest Serif"/>
                <a:cs typeface="The Youngest Serif"/>
                <a:sym typeface="The Youngest Serif"/>
              </a:rPr>
              <a:t>Desarrolladores y científicos de datos</a:t>
            </a:r>
          </a:p>
        </p:txBody>
      </p:sp>
      <p:sp>
        <p:nvSpPr>
          <p:cNvPr name="TextBox 10" id="10"/>
          <p:cNvSpPr txBox="true"/>
          <p:nvPr/>
        </p:nvSpPr>
        <p:spPr>
          <a:xfrm rot="0">
            <a:off x="9713559" y="7358050"/>
            <a:ext cx="6129549" cy="1901537"/>
          </a:xfrm>
          <a:prstGeom prst="rect">
            <a:avLst/>
          </a:prstGeom>
        </p:spPr>
        <p:txBody>
          <a:bodyPr anchor="t" rtlCol="false" tIns="0" lIns="0" bIns="0" rIns="0">
            <a:spAutoFit/>
          </a:bodyPr>
          <a:lstStyle/>
          <a:p>
            <a:pPr algn="l" marL="429561" indent="-214780" lvl="1">
              <a:lnSpc>
                <a:spcPts val="2487"/>
              </a:lnSpc>
              <a:buFont typeface="Arial"/>
              <a:buChar char="•"/>
            </a:pPr>
            <a:r>
              <a:rPr lang="en-US" sz="1989">
                <a:solidFill>
                  <a:srgbClr val="000000"/>
                </a:solidFill>
                <a:latin typeface="DejaVu Serif"/>
                <a:ea typeface="DejaVu Serif"/>
                <a:cs typeface="DejaVu Serif"/>
                <a:sym typeface="DejaVu Serif"/>
              </a:rPr>
              <a:t> Equipo que construye y prueba los modelos de IA.</a:t>
            </a:r>
          </a:p>
          <a:p>
            <a:pPr algn="l" marL="429561" indent="-214780" lvl="1">
              <a:lnSpc>
                <a:spcPts val="2487"/>
              </a:lnSpc>
              <a:buFont typeface="Arial"/>
              <a:buChar char="•"/>
            </a:pPr>
            <a:r>
              <a:rPr lang="en-US" sz="1989">
                <a:solidFill>
                  <a:srgbClr val="000000"/>
                </a:solidFill>
                <a:latin typeface="DejaVu Serif"/>
                <a:ea typeface="DejaVu Serif"/>
                <a:cs typeface="DejaVu Serif"/>
                <a:sym typeface="DejaVu Serif"/>
              </a:rPr>
              <a:t>Interés: código reproducible, desempeño del modelo, innovación tecnológica.</a:t>
            </a:r>
          </a:p>
          <a:p>
            <a:pPr algn="l">
              <a:lnSpc>
                <a:spcPts val="2487"/>
              </a:lnSpc>
            </a:pPr>
          </a:p>
          <a:p>
            <a:pPr algn="l">
              <a:lnSpc>
                <a:spcPts val="248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0" y="-139820"/>
            <a:ext cx="18441886" cy="2890041"/>
            <a:chOff x="0" y="0"/>
            <a:chExt cx="4857122" cy="761163"/>
          </a:xfrm>
        </p:grpSpPr>
        <p:sp>
          <p:nvSpPr>
            <p:cNvPr name="Freeform 3" id="3"/>
            <p:cNvSpPr/>
            <p:nvPr/>
          </p:nvSpPr>
          <p:spPr>
            <a:xfrm flipH="false" flipV="false" rot="0">
              <a:off x="0" y="0"/>
              <a:ext cx="4857122" cy="761163"/>
            </a:xfrm>
            <a:custGeom>
              <a:avLst/>
              <a:gdLst/>
              <a:ahLst/>
              <a:cxnLst/>
              <a:rect r="r" b="b" t="t" l="l"/>
              <a:pathLst>
                <a:path h="761163" w="4857122">
                  <a:moveTo>
                    <a:pt x="0" y="0"/>
                  </a:moveTo>
                  <a:lnTo>
                    <a:pt x="4857122" y="0"/>
                  </a:lnTo>
                  <a:lnTo>
                    <a:pt x="4857122" y="761163"/>
                  </a:lnTo>
                  <a:lnTo>
                    <a:pt x="0" y="761163"/>
                  </a:lnTo>
                  <a:close/>
                </a:path>
              </a:pathLst>
            </a:custGeom>
            <a:solidFill>
              <a:srgbClr val="231F20"/>
            </a:solidFill>
          </p:spPr>
        </p:sp>
        <p:sp>
          <p:nvSpPr>
            <p:cNvPr name="TextBox 4" id="4"/>
            <p:cNvSpPr txBox="true"/>
            <p:nvPr/>
          </p:nvSpPr>
          <p:spPr>
            <a:xfrm>
              <a:off x="0" y="-28575"/>
              <a:ext cx="4857122" cy="789738"/>
            </a:xfrm>
            <a:prstGeom prst="rect">
              <a:avLst/>
            </a:prstGeom>
          </p:spPr>
          <p:txBody>
            <a:bodyPr anchor="ctr" rtlCol="false" tIns="50800" lIns="50800" bIns="50800" rIns="50800"/>
            <a:lstStyle/>
            <a:p>
              <a:pPr algn="ctr">
                <a:lnSpc>
                  <a:spcPts val="2501"/>
                </a:lnSpc>
              </a:pPr>
            </a:p>
          </p:txBody>
        </p:sp>
      </p:grpSp>
      <p:sp>
        <p:nvSpPr>
          <p:cNvPr name="Freeform 5" id="5"/>
          <p:cNvSpPr/>
          <p:nvPr/>
        </p:nvSpPr>
        <p:spPr>
          <a:xfrm flipH="false" flipV="false" rot="0">
            <a:off x="15685389" y="4358653"/>
            <a:ext cx="2602611" cy="4114800"/>
          </a:xfrm>
          <a:custGeom>
            <a:avLst/>
            <a:gdLst/>
            <a:ahLst/>
            <a:cxnLst/>
            <a:rect r="r" b="b" t="t" l="l"/>
            <a:pathLst>
              <a:path h="4114800" w="2602611">
                <a:moveTo>
                  <a:pt x="0" y="0"/>
                </a:moveTo>
                <a:lnTo>
                  <a:pt x="2602611" y="0"/>
                </a:lnTo>
                <a:lnTo>
                  <a:pt x="260261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14450" y="4379830"/>
            <a:ext cx="5516015" cy="1038611"/>
          </a:xfrm>
          <a:prstGeom prst="rect">
            <a:avLst/>
          </a:prstGeom>
        </p:spPr>
        <p:txBody>
          <a:bodyPr anchor="t" rtlCol="false" tIns="0" lIns="0" bIns="0" rIns="0">
            <a:spAutoFit/>
          </a:bodyPr>
          <a:lstStyle/>
          <a:p>
            <a:pPr algn="l">
              <a:lnSpc>
                <a:spcPts val="3890"/>
              </a:lnSpc>
            </a:pPr>
            <a:r>
              <a:rPr lang="en-US" sz="4744">
                <a:solidFill>
                  <a:srgbClr val="000000"/>
                </a:solidFill>
                <a:latin typeface="The Youngest Serif"/>
                <a:ea typeface="The Youngest Serif"/>
                <a:cs typeface="The Youngest Serif"/>
                <a:sym typeface="The Youngest Serif"/>
              </a:rPr>
              <a:t>Análisi y exploracion de datos</a:t>
            </a:r>
          </a:p>
        </p:txBody>
      </p:sp>
      <p:sp>
        <p:nvSpPr>
          <p:cNvPr name="TextBox 7" id="7"/>
          <p:cNvSpPr txBox="true"/>
          <p:nvPr/>
        </p:nvSpPr>
        <p:spPr>
          <a:xfrm rot="0">
            <a:off x="8514693" y="4373540"/>
            <a:ext cx="5545351" cy="1038377"/>
          </a:xfrm>
          <a:prstGeom prst="rect">
            <a:avLst/>
          </a:prstGeom>
        </p:spPr>
        <p:txBody>
          <a:bodyPr anchor="t" rtlCol="false" tIns="0" lIns="0" bIns="0" rIns="0">
            <a:spAutoFit/>
          </a:bodyPr>
          <a:lstStyle/>
          <a:p>
            <a:pPr algn="l">
              <a:lnSpc>
                <a:spcPts val="3886"/>
              </a:lnSpc>
            </a:pPr>
            <a:r>
              <a:rPr lang="en-US" sz="4740">
                <a:solidFill>
                  <a:srgbClr val="000000"/>
                </a:solidFill>
                <a:latin typeface="The Youngest Serif"/>
                <a:ea typeface="The Youngest Serif"/>
                <a:cs typeface="The Youngest Serif"/>
                <a:sym typeface="The Youngest Serif"/>
              </a:rPr>
              <a:t>Modelado y predicción</a:t>
            </a:r>
          </a:p>
        </p:txBody>
      </p:sp>
      <p:sp>
        <p:nvSpPr>
          <p:cNvPr name="TextBox 8" id="8"/>
          <p:cNvSpPr txBox="true"/>
          <p:nvPr/>
        </p:nvSpPr>
        <p:spPr>
          <a:xfrm rot="0">
            <a:off x="414450" y="5950149"/>
            <a:ext cx="6538086" cy="1353195"/>
          </a:xfrm>
          <a:prstGeom prst="rect">
            <a:avLst/>
          </a:prstGeom>
        </p:spPr>
        <p:txBody>
          <a:bodyPr anchor="t" rtlCol="false" tIns="0" lIns="0" bIns="0" rIns="0">
            <a:spAutoFit/>
          </a:bodyPr>
          <a:lstStyle/>
          <a:p>
            <a:pPr algn="l" marL="458191" indent="-229096" lvl="1">
              <a:lnSpc>
                <a:spcPts val="2652"/>
              </a:lnSpc>
              <a:buFont typeface="Arial"/>
              <a:buChar char="•"/>
            </a:pPr>
            <a:r>
              <a:rPr lang="en-US" sz="2122">
                <a:solidFill>
                  <a:srgbClr val="000000"/>
                </a:solidFill>
                <a:latin typeface="DejaVu Serif"/>
                <a:ea typeface="DejaVu Serif"/>
                <a:cs typeface="DejaVu Serif"/>
                <a:sym typeface="DejaVu Serif"/>
              </a:rPr>
              <a:t>limpieza de datos</a:t>
            </a:r>
          </a:p>
          <a:p>
            <a:pPr algn="l" marL="458191" indent="-229096" lvl="1">
              <a:lnSpc>
                <a:spcPts val="2652"/>
              </a:lnSpc>
              <a:buFont typeface="Arial"/>
              <a:buChar char="•"/>
            </a:pPr>
            <a:r>
              <a:rPr lang="en-US" sz="2122">
                <a:solidFill>
                  <a:srgbClr val="000000"/>
                </a:solidFill>
                <a:latin typeface="DejaVu Serif"/>
                <a:ea typeface="DejaVu Serif"/>
                <a:cs typeface="DejaVu Serif"/>
                <a:sym typeface="DejaVu Serif"/>
              </a:rPr>
              <a:t>Estadistica descriptivas</a:t>
            </a:r>
          </a:p>
          <a:p>
            <a:pPr algn="l" marL="458191" indent="-229096" lvl="1">
              <a:lnSpc>
                <a:spcPts val="2652"/>
              </a:lnSpc>
              <a:buFont typeface="Arial"/>
              <a:buChar char="•"/>
            </a:pPr>
            <a:r>
              <a:rPr lang="en-US" sz="2122">
                <a:solidFill>
                  <a:srgbClr val="000000"/>
                </a:solidFill>
                <a:latin typeface="DejaVu Serif"/>
                <a:ea typeface="DejaVu Serif"/>
                <a:cs typeface="DejaVu Serif"/>
                <a:sym typeface="DejaVu Serif"/>
              </a:rPr>
              <a:t>Visalluización de distribucciones</a:t>
            </a:r>
          </a:p>
          <a:p>
            <a:pPr algn="l" marL="458191" indent="-229096" lvl="1">
              <a:lnSpc>
                <a:spcPts val="2652"/>
              </a:lnSpc>
              <a:buFont typeface="Arial"/>
              <a:buChar char="•"/>
            </a:pPr>
            <a:r>
              <a:rPr lang="en-US" sz="2122">
                <a:solidFill>
                  <a:srgbClr val="000000"/>
                </a:solidFill>
                <a:latin typeface="DejaVu Serif"/>
                <a:ea typeface="DejaVu Serif"/>
                <a:cs typeface="DejaVu Serif"/>
                <a:sym typeface="DejaVu Serif"/>
              </a:rPr>
              <a:t>Gráficos de barras </a:t>
            </a:r>
          </a:p>
        </p:txBody>
      </p:sp>
      <p:sp>
        <p:nvSpPr>
          <p:cNvPr name="TextBox 9" id="9"/>
          <p:cNvSpPr txBox="true"/>
          <p:nvPr/>
        </p:nvSpPr>
        <p:spPr>
          <a:xfrm rot="0">
            <a:off x="2077608" y="2282771"/>
            <a:ext cx="14427420" cy="1354001"/>
          </a:xfrm>
          <a:prstGeom prst="rect">
            <a:avLst/>
          </a:prstGeom>
        </p:spPr>
        <p:txBody>
          <a:bodyPr anchor="t" rtlCol="false" tIns="0" lIns="0" bIns="0" rIns="0">
            <a:spAutoFit/>
          </a:bodyPr>
          <a:lstStyle/>
          <a:p>
            <a:pPr algn="ctr">
              <a:lnSpc>
                <a:spcPts val="9573"/>
              </a:lnSpc>
            </a:pPr>
            <a:r>
              <a:rPr lang="en-US" sz="11674">
                <a:solidFill>
                  <a:srgbClr val="E7E1DB"/>
                </a:solidFill>
                <a:latin typeface="The Youngest Serif"/>
                <a:ea typeface="The Youngest Serif"/>
                <a:cs typeface="The Youngest Serif"/>
                <a:sym typeface="The Youngest Serif"/>
              </a:rPr>
              <a:t>TÉCNICAS A USAR</a:t>
            </a:r>
          </a:p>
        </p:txBody>
      </p:sp>
      <p:sp>
        <p:nvSpPr>
          <p:cNvPr name="TextBox 10" id="10"/>
          <p:cNvSpPr txBox="true"/>
          <p:nvPr/>
        </p:nvSpPr>
        <p:spPr>
          <a:xfrm rot="0">
            <a:off x="2209483" y="2282771"/>
            <a:ext cx="14427420" cy="1354001"/>
          </a:xfrm>
          <a:prstGeom prst="rect">
            <a:avLst/>
          </a:prstGeom>
        </p:spPr>
        <p:txBody>
          <a:bodyPr anchor="t" rtlCol="false" tIns="0" lIns="0" bIns="0" rIns="0">
            <a:spAutoFit/>
          </a:bodyPr>
          <a:lstStyle/>
          <a:p>
            <a:pPr algn="ctr">
              <a:lnSpc>
                <a:spcPts val="9573"/>
              </a:lnSpc>
            </a:pPr>
            <a:r>
              <a:rPr lang="en-US" sz="11674">
                <a:solidFill>
                  <a:srgbClr val="000000"/>
                </a:solidFill>
                <a:latin typeface="The Youngest Serif"/>
                <a:ea typeface="The Youngest Serif"/>
                <a:cs typeface="The Youngest Serif"/>
                <a:sym typeface="The Youngest Serif"/>
              </a:rPr>
              <a:t>TÉCNICAS A USAR</a:t>
            </a:r>
          </a:p>
        </p:txBody>
      </p:sp>
      <p:sp>
        <p:nvSpPr>
          <p:cNvPr name="TextBox 11" id="11"/>
          <p:cNvSpPr txBox="true"/>
          <p:nvPr/>
        </p:nvSpPr>
        <p:spPr>
          <a:xfrm rot="0">
            <a:off x="8514693" y="5940624"/>
            <a:ext cx="7640544" cy="1587685"/>
          </a:xfrm>
          <a:prstGeom prst="rect">
            <a:avLst/>
          </a:prstGeom>
        </p:spPr>
        <p:txBody>
          <a:bodyPr anchor="t" rtlCol="false" tIns="0" lIns="0" bIns="0" rIns="0">
            <a:spAutoFit/>
          </a:bodyPr>
          <a:lstStyle/>
          <a:p>
            <a:pPr algn="l" marL="535452" indent="-267726" lvl="1">
              <a:lnSpc>
                <a:spcPts val="3100"/>
              </a:lnSpc>
              <a:buFont typeface="Arial"/>
              <a:buChar char="•"/>
            </a:pPr>
            <a:r>
              <a:rPr lang="en-US" sz="2480">
                <a:solidFill>
                  <a:srgbClr val="000000"/>
                </a:solidFill>
                <a:latin typeface="DejaVu Serif"/>
                <a:ea typeface="DejaVu Serif"/>
                <a:cs typeface="DejaVu Serif"/>
                <a:sym typeface="DejaVu Serif"/>
              </a:rPr>
              <a:t>Regresión lineal</a:t>
            </a:r>
          </a:p>
          <a:p>
            <a:pPr algn="l" marL="535452" indent="-267726" lvl="1">
              <a:lnSpc>
                <a:spcPts val="3100"/>
              </a:lnSpc>
              <a:buFont typeface="Arial"/>
              <a:buChar char="•"/>
            </a:pPr>
            <a:r>
              <a:rPr lang="en-US" sz="2480">
                <a:solidFill>
                  <a:srgbClr val="000000"/>
                </a:solidFill>
                <a:latin typeface="DejaVu Serif"/>
                <a:ea typeface="DejaVu Serif"/>
                <a:cs typeface="DejaVu Serif"/>
                <a:sym typeface="DejaVu Serif"/>
              </a:rPr>
              <a:t>Árbol de decisión</a:t>
            </a:r>
          </a:p>
          <a:p>
            <a:pPr algn="l" marL="535452" indent="-267726" lvl="1">
              <a:lnSpc>
                <a:spcPts val="3100"/>
              </a:lnSpc>
              <a:buFont typeface="Arial"/>
              <a:buChar char="•"/>
            </a:pPr>
            <a:r>
              <a:rPr lang="en-US" sz="2480">
                <a:solidFill>
                  <a:srgbClr val="000000"/>
                </a:solidFill>
                <a:latin typeface="DejaVu Serif"/>
                <a:ea typeface="DejaVu Serif"/>
                <a:cs typeface="DejaVu Serif"/>
                <a:sym typeface="DejaVu Serif"/>
              </a:rPr>
              <a:t>K-Nearset Neighbors</a:t>
            </a:r>
          </a:p>
          <a:p>
            <a:pPr algn="l">
              <a:lnSpc>
                <a:spcPts val="3100"/>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7E1DB"/>
        </a:solidFill>
      </p:bgPr>
    </p:bg>
    <p:spTree>
      <p:nvGrpSpPr>
        <p:cNvPr id="1" name=""/>
        <p:cNvGrpSpPr/>
        <p:nvPr/>
      </p:nvGrpSpPr>
      <p:grpSpPr>
        <a:xfrm>
          <a:off x="0" y="0"/>
          <a:ext cx="0" cy="0"/>
          <a:chOff x="0" y="0"/>
          <a:chExt cx="0" cy="0"/>
        </a:xfrm>
      </p:grpSpPr>
      <p:grpSp>
        <p:nvGrpSpPr>
          <p:cNvPr name="Group 2" id="2"/>
          <p:cNvGrpSpPr/>
          <p:nvPr/>
        </p:nvGrpSpPr>
        <p:grpSpPr>
          <a:xfrm rot="0">
            <a:off x="6803883" y="-148386"/>
            <a:ext cx="4089741" cy="40897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8E6748"/>
            </a:solidFill>
          </p:spPr>
        </p:sp>
        <p:sp>
          <p:nvSpPr>
            <p:cNvPr name="TextBox 4" id="4"/>
            <p:cNvSpPr txBox="true"/>
            <p:nvPr/>
          </p:nvSpPr>
          <p:spPr>
            <a:xfrm>
              <a:off x="139700" y="111125"/>
              <a:ext cx="533400" cy="561975"/>
            </a:xfrm>
            <a:prstGeom prst="rect">
              <a:avLst/>
            </a:prstGeom>
          </p:spPr>
          <p:txBody>
            <a:bodyPr anchor="ctr" rtlCol="false" tIns="50800" lIns="50800" bIns="50800" rIns="50800"/>
            <a:lstStyle/>
            <a:p>
              <a:pPr algn="ctr">
                <a:lnSpc>
                  <a:spcPts val="2501"/>
                </a:lnSpc>
              </a:pPr>
            </a:p>
          </p:txBody>
        </p:sp>
      </p:grpSp>
      <p:grpSp>
        <p:nvGrpSpPr>
          <p:cNvPr name="Group 5" id="5"/>
          <p:cNvGrpSpPr/>
          <p:nvPr/>
        </p:nvGrpSpPr>
        <p:grpSpPr>
          <a:xfrm rot="0">
            <a:off x="1160484" y="1655"/>
            <a:ext cx="4089741" cy="40897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231F20"/>
            </a:solidFill>
          </p:spPr>
        </p:sp>
        <p:sp>
          <p:nvSpPr>
            <p:cNvPr name="TextBox 7" id="7"/>
            <p:cNvSpPr txBox="true"/>
            <p:nvPr/>
          </p:nvSpPr>
          <p:spPr>
            <a:xfrm>
              <a:off x="139700" y="111125"/>
              <a:ext cx="533400" cy="561975"/>
            </a:xfrm>
            <a:prstGeom prst="rect">
              <a:avLst/>
            </a:prstGeom>
          </p:spPr>
          <p:txBody>
            <a:bodyPr anchor="ctr" rtlCol="false" tIns="50800" lIns="50800" bIns="50800" rIns="50800"/>
            <a:lstStyle/>
            <a:p>
              <a:pPr algn="ctr">
                <a:lnSpc>
                  <a:spcPts val="2501"/>
                </a:lnSpc>
              </a:pPr>
            </a:p>
          </p:txBody>
        </p:sp>
      </p:grpSp>
      <p:grpSp>
        <p:nvGrpSpPr>
          <p:cNvPr name="Group 8" id="8"/>
          <p:cNvGrpSpPr/>
          <p:nvPr/>
        </p:nvGrpSpPr>
        <p:grpSpPr>
          <a:xfrm rot="0">
            <a:off x="12537389" y="0"/>
            <a:ext cx="4089741" cy="40897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231F20"/>
            </a:solidFill>
          </p:spPr>
        </p:sp>
        <p:sp>
          <p:nvSpPr>
            <p:cNvPr name="TextBox 10" id="10"/>
            <p:cNvSpPr txBox="true"/>
            <p:nvPr/>
          </p:nvSpPr>
          <p:spPr>
            <a:xfrm>
              <a:off x="139700" y="111125"/>
              <a:ext cx="533400" cy="561975"/>
            </a:xfrm>
            <a:prstGeom prst="rect">
              <a:avLst/>
            </a:prstGeom>
          </p:spPr>
          <p:txBody>
            <a:bodyPr anchor="ctr" rtlCol="false" tIns="50800" lIns="50800" bIns="50800" rIns="50800"/>
            <a:lstStyle/>
            <a:p>
              <a:pPr algn="ctr">
                <a:lnSpc>
                  <a:spcPts val="2501"/>
                </a:lnSpc>
              </a:pPr>
            </a:p>
          </p:txBody>
        </p:sp>
      </p:grpSp>
      <p:sp>
        <p:nvSpPr>
          <p:cNvPr name="TextBox 11" id="11"/>
          <p:cNvSpPr txBox="true"/>
          <p:nvPr/>
        </p:nvSpPr>
        <p:spPr>
          <a:xfrm rot="0">
            <a:off x="1971234" y="1277718"/>
            <a:ext cx="2468240" cy="1602625"/>
          </a:xfrm>
          <a:prstGeom prst="rect">
            <a:avLst/>
          </a:prstGeom>
        </p:spPr>
        <p:txBody>
          <a:bodyPr anchor="t" rtlCol="false" tIns="0" lIns="0" bIns="0" rIns="0">
            <a:spAutoFit/>
          </a:bodyPr>
          <a:lstStyle/>
          <a:p>
            <a:pPr algn="ctr">
              <a:lnSpc>
                <a:spcPts val="2509"/>
              </a:lnSpc>
            </a:pPr>
            <a:r>
              <a:rPr lang="en-US" sz="2669">
                <a:solidFill>
                  <a:srgbClr val="E7E1DB"/>
                </a:solidFill>
                <a:latin typeface="The Youngest Serif"/>
                <a:ea typeface="The Youngest Serif"/>
                <a:cs typeface="The Youngest Serif"/>
                <a:sym typeface="The Youngest Serif"/>
              </a:rPr>
              <a:t>HOGARES CON ACCESO A INTERNET, POR TIPO DE CONEXIÓN </a:t>
            </a:r>
          </a:p>
        </p:txBody>
      </p:sp>
      <p:sp>
        <p:nvSpPr>
          <p:cNvPr name="TextBox 12" id="12"/>
          <p:cNvSpPr txBox="true"/>
          <p:nvPr/>
        </p:nvSpPr>
        <p:spPr>
          <a:xfrm rot="0">
            <a:off x="7488019" y="770043"/>
            <a:ext cx="2811577" cy="2290984"/>
          </a:xfrm>
          <a:prstGeom prst="rect">
            <a:avLst/>
          </a:prstGeom>
        </p:spPr>
        <p:txBody>
          <a:bodyPr anchor="t" rtlCol="false" tIns="0" lIns="0" bIns="0" rIns="0">
            <a:spAutoFit/>
          </a:bodyPr>
          <a:lstStyle/>
          <a:p>
            <a:pPr algn="ctr">
              <a:lnSpc>
                <a:spcPts val="2600"/>
              </a:lnSpc>
            </a:pPr>
            <a:r>
              <a:rPr lang="en-US" sz="2574">
                <a:solidFill>
                  <a:srgbClr val="000000"/>
                </a:solidFill>
                <a:latin typeface="The Youngest Serif"/>
                <a:ea typeface="The Youngest Serif"/>
                <a:cs typeface="The Youngest Serif"/>
                <a:sym typeface="The Youngest Serif"/>
              </a:rPr>
              <a:t>HOGARES POR JEFATURA (MASCULINA O FEMENINA) SIN CÓNYUGE Y CON HIJOS MENORES DE 18 AÑOS </a:t>
            </a:r>
          </a:p>
        </p:txBody>
      </p:sp>
      <p:sp>
        <p:nvSpPr>
          <p:cNvPr name="TextBox 13" id="13"/>
          <p:cNvSpPr txBox="true"/>
          <p:nvPr/>
        </p:nvSpPr>
        <p:spPr>
          <a:xfrm rot="0">
            <a:off x="12885529" y="4186493"/>
            <a:ext cx="2560172" cy="628779"/>
          </a:xfrm>
          <a:prstGeom prst="rect">
            <a:avLst/>
          </a:prstGeom>
        </p:spPr>
        <p:txBody>
          <a:bodyPr anchor="t" rtlCol="false" tIns="0" lIns="0" bIns="0" rIns="0">
            <a:spAutoFit/>
          </a:bodyPr>
          <a:lstStyle/>
          <a:p>
            <a:pPr algn="ctr">
              <a:lnSpc>
                <a:spcPts val="2501"/>
              </a:lnSpc>
            </a:pPr>
            <a:r>
              <a:rPr lang="en-US" sz="2001">
                <a:solidFill>
                  <a:srgbClr val="E7E1DB"/>
                </a:solidFill>
                <a:latin typeface="DejaVu Serif"/>
                <a:ea typeface="DejaVu Serif"/>
                <a:cs typeface="DejaVu Serif"/>
                <a:sym typeface="DejaVu Serif"/>
              </a:rPr>
              <a:t>Define esta sección de contenido.</a:t>
            </a:r>
          </a:p>
        </p:txBody>
      </p:sp>
      <p:grpSp>
        <p:nvGrpSpPr>
          <p:cNvPr name="Group 14" id="14"/>
          <p:cNvGrpSpPr/>
          <p:nvPr/>
        </p:nvGrpSpPr>
        <p:grpSpPr>
          <a:xfrm rot="0">
            <a:off x="0" y="7396959"/>
            <a:ext cx="18441886" cy="2890041"/>
            <a:chOff x="0" y="0"/>
            <a:chExt cx="4857122" cy="761163"/>
          </a:xfrm>
        </p:grpSpPr>
        <p:sp>
          <p:nvSpPr>
            <p:cNvPr name="Freeform 15" id="15"/>
            <p:cNvSpPr/>
            <p:nvPr/>
          </p:nvSpPr>
          <p:spPr>
            <a:xfrm flipH="false" flipV="false" rot="0">
              <a:off x="0" y="0"/>
              <a:ext cx="4857122" cy="761163"/>
            </a:xfrm>
            <a:custGeom>
              <a:avLst/>
              <a:gdLst/>
              <a:ahLst/>
              <a:cxnLst/>
              <a:rect r="r" b="b" t="t" l="l"/>
              <a:pathLst>
                <a:path h="761163" w="4857122">
                  <a:moveTo>
                    <a:pt x="0" y="0"/>
                  </a:moveTo>
                  <a:lnTo>
                    <a:pt x="4857122" y="0"/>
                  </a:lnTo>
                  <a:lnTo>
                    <a:pt x="4857122" y="761163"/>
                  </a:lnTo>
                  <a:lnTo>
                    <a:pt x="0" y="761163"/>
                  </a:lnTo>
                  <a:close/>
                </a:path>
              </a:pathLst>
            </a:custGeom>
            <a:solidFill>
              <a:srgbClr val="231F20"/>
            </a:solidFill>
          </p:spPr>
        </p:sp>
        <p:sp>
          <p:nvSpPr>
            <p:cNvPr name="TextBox 16" id="16"/>
            <p:cNvSpPr txBox="true"/>
            <p:nvPr/>
          </p:nvSpPr>
          <p:spPr>
            <a:xfrm>
              <a:off x="0" y="-28575"/>
              <a:ext cx="4857122" cy="789738"/>
            </a:xfrm>
            <a:prstGeom prst="rect">
              <a:avLst/>
            </a:prstGeom>
          </p:spPr>
          <p:txBody>
            <a:bodyPr anchor="ctr" rtlCol="false" tIns="50800" lIns="50800" bIns="50800" rIns="50800"/>
            <a:lstStyle/>
            <a:p>
              <a:pPr algn="ctr">
                <a:lnSpc>
                  <a:spcPts val="2501"/>
                </a:lnSpc>
              </a:pPr>
            </a:p>
          </p:txBody>
        </p:sp>
      </p:grpSp>
      <p:grpSp>
        <p:nvGrpSpPr>
          <p:cNvPr name="Group 17" id="17"/>
          <p:cNvGrpSpPr/>
          <p:nvPr/>
        </p:nvGrpSpPr>
        <p:grpSpPr>
          <a:xfrm rot="0">
            <a:off x="3992306" y="3461218"/>
            <a:ext cx="4089741" cy="408974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231F20"/>
            </a:solidFill>
          </p:spPr>
        </p:sp>
        <p:sp>
          <p:nvSpPr>
            <p:cNvPr name="TextBox 19" id="19"/>
            <p:cNvSpPr txBox="true"/>
            <p:nvPr/>
          </p:nvSpPr>
          <p:spPr>
            <a:xfrm>
              <a:off x="139700" y="111125"/>
              <a:ext cx="533400" cy="561975"/>
            </a:xfrm>
            <a:prstGeom prst="rect">
              <a:avLst/>
            </a:prstGeom>
          </p:spPr>
          <p:txBody>
            <a:bodyPr anchor="ctr" rtlCol="false" tIns="50800" lIns="50800" bIns="50800" rIns="50800"/>
            <a:lstStyle/>
            <a:p>
              <a:pPr algn="ctr">
                <a:lnSpc>
                  <a:spcPts val="2501"/>
                </a:lnSpc>
              </a:pPr>
            </a:p>
          </p:txBody>
        </p:sp>
      </p:grpSp>
      <p:grpSp>
        <p:nvGrpSpPr>
          <p:cNvPr name="Group 20" id="20"/>
          <p:cNvGrpSpPr/>
          <p:nvPr/>
        </p:nvGrpSpPr>
        <p:grpSpPr>
          <a:xfrm rot="0">
            <a:off x="10027767" y="3590078"/>
            <a:ext cx="4089741" cy="40897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8E6748"/>
            </a:solidFill>
          </p:spPr>
        </p:sp>
        <p:sp>
          <p:nvSpPr>
            <p:cNvPr name="TextBox 22" id="22"/>
            <p:cNvSpPr txBox="true"/>
            <p:nvPr/>
          </p:nvSpPr>
          <p:spPr>
            <a:xfrm>
              <a:off x="139700" y="111125"/>
              <a:ext cx="533400" cy="561975"/>
            </a:xfrm>
            <a:prstGeom prst="rect">
              <a:avLst/>
            </a:prstGeom>
          </p:spPr>
          <p:txBody>
            <a:bodyPr anchor="ctr" rtlCol="false" tIns="50800" lIns="50800" bIns="50800" rIns="50800"/>
            <a:lstStyle/>
            <a:p>
              <a:pPr algn="ctr">
                <a:lnSpc>
                  <a:spcPts val="2501"/>
                </a:lnSpc>
              </a:pPr>
            </a:p>
          </p:txBody>
        </p:sp>
      </p:grpSp>
      <p:sp>
        <p:nvSpPr>
          <p:cNvPr name="TextBox 23" id="23"/>
          <p:cNvSpPr txBox="true"/>
          <p:nvPr/>
        </p:nvSpPr>
        <p:spPr>
          <a:xfrm rot="0">
            <a:off x="4803057" y="4551004"/>
            <a:ext cx="2468240" cy="1967319"/>
          </a:xfrm>
          <a:prstGeom prst="rect">
            <a:avLst/>
          </a:prstGeom>
        </p:spPr>
        <p:txBody>
          <a:bodyPr anchor="t" rtlCol="false" tIns="0" lIns="0" bIns="0" rIns="0">
            <a:spAutoFit/>
          </a:bodyPr>
          <a:lstStyle/>
          <a:p>
            <a:pPr algn="ctr">
              <a:lnSpc>
                <a:spcPts val="2562"/>
              </a:lnSpc>
            </a:pPr>
            <a:r>
              <a:rPr lang="en-US" sz="2669">
                <a:solidFill>
                  <a:srgbClr val="E7E1DB"/>
                </a:solidFill>
                <a:latin typeface="The Youngest Serif"/>
                <a:ea typeface="The Youngest Serif"/>
                <a:cs typeface="The Youngest Serif"/>
                <a:sym typeface="The Youngest Serif"/>
              </a:rPr>
              <a:t>HOGARES POR ACCESO A SERVICIOS PÚBLICOS, PRIVADOS O COMUNALES</a:t>
            </a:r>
          </a:p>
        </p:txBody>
      </p:sp>
      <p:sp>
        <p:nvSpPr>
          <p:cNvPr name="TextBox 24" id="24"/>
          <p:cNvSpPr txBox="true"/>
          <p:nvPr/>
        </p:nvSpPr>
        <p:spPr>
          <a:xfrm rot="0">
            <a:off x="13379649" y="1415561"/>
            <a:ext cx="2468240" cy="1167601"/>
          </a:xfrm>
          <a:prstGeom prst="rect">
            <a:avLst/>
          </a:prstGeom>
        </p:spPr>
        <p:txBody>
          <a:bodyPr anchor="t" rtlCol="false" tIns="0" lIns="0" bIns="0" rIns="0">
            <a:spAutoFit/>
          </a:bodyPr>
          <a:lstStyle/>
          <a:p>
            <a:pPr algn="ctr">
              <a:lnSpc>
                <a:spcPts val="2274"/>
              </a:lnSpc>
            </a:pPr>
            <a:r>
              <a:rPr lang="en-US" sz="2369">
                <a:solidFill>
                  <a:srgbClr val="E7E1DB"/>
                </a:solidFill>
                <a:latin typeface="The Youngest Serif"/>
                <a:ea typeface="The Youngest Serif"/>
                <a:cs typeface="The Youngest Serif"/>
                <a:sym typeface="The Youngest Serif"/>
              </a:rPr>
              <a:t>HOGARES POR TIPO DE TENENCIA DE LA VIVIENDA</a:t>
            </a:r>
          </a:p>
        </p:txBody>
      </p:sp>
      <p:sp>
        <p:nvSpPr>
          <p:cNvPr name="TextBox 25" id="25"/>
          <p:cNvSpPr txBox="true"/>
          <p:nvPr/>
        </p:nvSpPr>
        <p:spPr>
          <a:xfrm rot="0">
            <a:off x="10266898" y="4853372"/>
            <a:ext cx="3611479" cy="1682812"/>
          </a:xfrm>
          <a:prstGeom prst="rect">
            <a:avLst/>
          </a:prstGeom>
        </p:spPr>
        <p:txBody>
          <a:bodyPr anchor="t" rtlCol="false" tIns="0" lIns="0" bIns="0" rIns="0">
            <a:spAutoFit/>
          </a:bodyPr>
          <a:lstStyle/>
          <a:p>
            <a:pPr algn="ctr">
              <a:lnSpc>
                <a:spcPts val="2229"/>
              </a:lnSpc>
            </a:pPr>
            <a:r>
              <a:rPr lang="en-US" sz="2274">
                <a:solidFill>
                  <a:srgbClr val="000000"/>
                </a:solidFill>
                <a:latin typeface="The Youngest Serif"/>
                <a:ea typeface="The Youngest Serif"/>
                <a:cs typeface="The Youngest Serif"/>
                <a:sym typeface="The Youngest Serif"/>
              </a:rPr>
              <a:t>PERCEPCIÓN DE LA CALIDAD DEL SERVICIO DE LA EPS O DE LA ENTIDAD DE SALUD DONDE LAS PESONAS ESTÁN AFILIADAS </a:t>
            </a:r>
          </a:p>
        </p:txBody>
      </p:sp>
      <p:sp>
        <p:nvSpPr>
          <p:cNvPr name="TextBox 26" id="26"/>
          <p:cNvSpPr txBox="true"/>
          <p:nvPr/>
        </p:nvSpPr>
        <p:spPr>
          <a:xfrm rot="0">
            <a:off x="1635044" y="8375144"/>
            <a:ext cx="14427420" cy="1354001"/>
          </a:xfrm>
          <a:prstGeom prst="rect">
            <a:avLst/>
          </a:prstGeom>
        </p:spPr>
        <p:txBody>
          <a:bodyPr anchor="t" rtlCol="false" tIns="0" lIns="0" bIns="0" rIns="0">
            <a:spAutoFit/>
          </a:bodyPr>
          <a:lstStyle/>
          <a:p>
            <a:pPr algn="ctr">
              <a:lnSpc>
                <a:spcPts val="9573"/>
              </a:lnSpc>
            </a:pPr>
            <a:r>
              <a:rPr lang="en-US" sz="11674">
                <a:solidFill>
                  <a:srgbClr val="E7E1DB"/>
                </a:solidFill>
                <a:latin typeface="The Youngest Serif"/>
                <a:ea typeface="The Youngest Serif"/>
                <a:cs typeface="The Youngest Serif"/>
                <a:sym typeface="The Youngest Serif"/>
              </a:rPr>
              <a:t>VARIABLES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7E1DB"/>
        </a:solidFill>
      </p:bgPr>
    </p:bg>
    <p:spTree>
      <p:nvGrpSpPr>
        <p:cNvPr id="1" name=""/>
        <p:cNvGrpSpPr/>
        <p:nvPr/>
      </p:nvGrpSpPr>
      <p:grpSpPr>
        <a:xfrm>
          <a:off x="0" y="0"/>
          <a:ext cx="0" cy="0"/>
          <a:chOff x="0" y="0"/>
          <a:chExt cx="0" cy="0"/>
        </a:xfrm>
      </p:grpSpPr>
      <p:sp>
        <p:nvSpPr>
          <p:cNvPr name="Freeform 2" id="2"/>
          <p:cNvSpPr/>
          <p:nvPr/>
        </p:nvSpPr>
        <p:spPr>
          <a:xfrm flipH="false" flipV="false" rot="0">
            <a:off x="2601085" y="4334769"/>
            <a:ext cx="3313376" cy="3155990"/>
          </a:xfrm>
          <a:custGeom>
            <a:avLst/>
            <a:gdLst/>
            <a:ahLst/>
            <a:cxnLst/>
            <a:rect r="r" b="b" t="t" l="l"/>
            <a:pathLst>
              <a:path h="3155990" w="3313376">
                <a:moveTo>
                  <a:pt x="0" y="0"/>
                </a:moveTo>
                <a:lnTo>
                  <a:pt x="3313376" y="0"/>
                </a:lnTo>
                <a:lnTo>
                  <a:pt x="3313376" y="3155991"/>
                </a:lnTo>
                <a:lnTo>
                  <a:pt x="0" y="31559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94445" y="2796308"/>
            <a:ext cx="5598412" cy="773083"/>
          </a:xfrm>
          <a:prstGeom prst="rect">
            <a:avLst/>
          </a:prstGeom>
        </p:spPr>
        <p:txBody>
          <a:bodyPr anchor="t" rtlCol="false" tIns="0" lIns="0" bIns="0" rIns="0">
            <a:spAutoFit/>
          </a:bodyPr>
          <a:lstStyle/>
          <a:p>
            <a:pPr algn="l">
              <a:lnSpc>
                <a:spcPts val="5475"/>
              </a:lnSpc>
            </a:pPr>
            <a:r>
              <a:rPr lang="en-US" sz="6676">
                <a:solidFill>
                  <a:srgbClr val="000000"/>
                </a:solidFill>
                <a:latin typeface="The Youngest Serif"/>
                <a:ea typeface="The Youngest Serif"/>
                <a:cs typeface="The Youngest Serif"/>
                <a:sym typeface="The Youngest Serif"/>
              </a:rPr>
              <a:t>RESULTADOS</a:t>
            </a:r>
          </a:p>
        </p:txBody>
      </p:sp>
      <p:sp>
        <p:nvSpPr>
          <p:cNvPr name="TextBox 4" id="4"/>
          <p:cNvSpPr txBox="true"/>
          <p:nvPr/>
        </p:nvSpPr>
        <p:spPr>
          <a:xfrm rot="0">
            <a:off x="8158074" y="3044737"/>
            <a:ext cx="8624874" cy="6318885"/>
          </a:xfrm>
          <a:prstGeom prst="rect">
            <a:avLst/>
          </a:prstGeom>
        </p:spPr>
        <p:txBody>
          <a:bodyPr anchor="t" rtlCol="false" tIns="0" lIns="0" bIns="0" rIns="0">
            <a:spAutoFit/>
          </a:bodyPr>
          <a:lstStyle/>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 Jefatura del hogar:</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Hombres → sin relación clara</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Mujeres → IPM alto (feminización de la pobreza)</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Servicios públicos:</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Energía, agua, alcantarillado, gas, basuras → mayor cobertura = menor IPM</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Internet:</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Alta cobertura (&gt;70%) → IPM bajo</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Baja cobertura (&lt;30%) → IPM alto</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Vivienda:</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Propia (pagada/en pago) → IPM bajo</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Tenencia precaria (posesión sin título, colectiva) → IPM alto</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Salud (EPS):</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“Buena/Muy buena” → IPM bajo</a:t>
            </a:r>
          </a:p>
          <a:p>
            <a:pPr algn="l" marL="518155" indent="-259078" lvl="1">
              <a:lnSpc>
                <a:spcPts val="2999"/>
              </a:lnSpc>
              <a:buFont typeface="Arial"/>
              <a:buChar char="•"/>
            </a:pPr>
            <a:r>
              <a:rPr lang="en-US" sz="2399">
                <a:solidFill>
                  <a:srgbClr val="000000"/>
                </a:solidFill>
                <a:latin typeface="DejaVu Serif"/>
                <a:ea typeface="DejaVu Serif"/>
                <a:cs typeface="DejaVu Serif"/>
                <a:sym typeface="DejaVu Serif"/>
              </a:rPr>
              <a:t>“Mala” → IPM alto</a:t>
            </a:r>
          </a:p>
          <a:p>
            <a:pPr algn="l">
              <a:lnSpc>
                <a:spcPts val="29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DAGz0jGhcMs</dc:identifier>
  <dcterms:modified xsi:type="dcterms:W3CDTF">2011-08-01T06:04:30Z</dcterms:modified>
  <cp:revision>1</cp:revision>
  <dc:title>Presentación marketing digital elegante minimalista iconos moderna marrón</dc:title>
</cp:coreProperties>
</file>